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74" r:id="rId8"/>
    <p:sldId id="262" r:id="rId9"/>
    <p:sldId id="263" r:id="rId10"/>
    <p:sldId id="275" r:id="rId11"/>
    <p:sldId id="264" r:id="rId12"/>
    <p:sldId id="276" r:id="rId13"/>
    <p:sldId id="265" r:id="rId14"/>
    <p:sldId id="266" r:id="rId15"/>
    <p:sldId id="267" r:id="rId16"/>
    <p:sldId id="268" r:id="rId17"/>
    <p:sldId id="273" r:id="rId18"/>
    <p:sldId id="269" r:id="rId19"/>
    <p:sldId id="270" r:id="rId20"/>
    <p:sldId id="271" r:id="rId21"/>
    <p:sldId id="272" r:id="rId22"/>
  </p:sldIdLst>
  <p:sldSz cx="9144000" cy="5143500" type="screen16x9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5" d="100"/>
          <a:sy n="145" d="100"/>
        </p:scale>
        <p:origin x="624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982045-0E3B-470B-85B4-05DDC0C9E267}" type="doc">
      <dgm:prSet loTypeId="urn:microsoft.com/office/officeart/2005/8/layout/pyramid2" loCatId="list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tr-TR"/>
        </a:p>
      </dgm:t>
    </dgm:pt>
    <dgm:pt modelId="{2C951C0C-380A-413B-AC5E-140FD9C37779}">
      <dgm:prSet phldrT="[Metin]"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İÇİNDEKİLER</a:t>
          </a:r>
          <a:endParaRPr lang="tr-TR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7B7818D-5C1E-4E4A-AE17-F7F25C010197}" type="parTrans" cxnId="{21EBB222-A55D-41FB-90C6-B03381359279}">
      <dgm:prSet/>
      <dgm:spPr/>
      <dgm:t>
        <a:bodyPr/>
        <a:lstStyle/>
        <a:p>
          <a:endParaRPr lang="tr-TR"/>
        </a:p>
      </dgm:t>
    </dgm:pt>
    <dgm:pt modelId="{B102638A-4642-40D1-93FB-6B11C268764F}" type="sibTrans" cxnId="{21EBB222-A55D-41FB-90C6-B03381359279}">
      <dgm:prSet/>
      <dgm:spPr/>
      <dgm:t>
        <a:bodyPr/>
        <a:lstStyle/>
        <a:p>
          <a:endParaRPr lang="tr-TR"/>
        </a:p>
      </dgm:t>
    </dgm:pt>
    <dgm:pt modelId="{855EB9AA-85F8-46E0-BBDB-DAA9E78640A3}">
      <dgm:prSet phldrT="[Metin]"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BİLGİSAYAR GRAFİKLERİ</a:t>
          </a:r>
          <a:endParaRPr lang="tr-TR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79759BA-24C6-421A-A256-0AE932F84E82}" type="parTrans" cxnId="{F3E35382-6375-45DB-BF6A-B022255BE00B}">
      <dgm:prSet/>
      <dgm:spPr/>
      <dgm:t>
        <a:bodyPr/>
        <a:lstStyle/>
        <a:p>
          <a:endParaRPr lang="tr-TR"/>
        </a:p>
      </dgm:t>
    </dgm:pt>
    <dgm:pt modelId="{B75F87DC-6646-4E27-A11D-A13B1B7B9725}" type="sibTrans" cxnId="{F3E35382-6375-45DB-BF6A-B022255BE00B}">
      <dgm:prSet/>
      <dgm:spPr/>
      <dgm:t>
        <a:bodyPr/>
        <a:lstStyle/>
        <a:p>
          <a:endParaRPr lang="tr-TR"/>
        </a:p>
      </dgm:t>
    </dgm:pt>
    <dgm:pt modelId="{E52610D4-567E-40F0-8135-82815B725D92}">
      <dgm:prSet phldrT="[Metin]"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0" dirty="0" smtClean="0"/>
            <a:t>BİLGİSAYAR GRAFİKLERİNİN KAPSAMI</a:t>
          </a:r>
          <a:endParaRPr lang="tr-TR" sz="1400" b="0" dirty="0"/>
        </a:p>
      </dgm:t>
    </dgm:pt>
    <dgm:pt modelId="{500B68F1-33E5-4C1E-BCF6-39C7619A0838}" type="parTrans" cxnId="{29190C04-794B-4D31-B517-254AB9F8977D}">
      <dgm:prSet/>
      <dgm:spPr/>
      <dgm:t>
        <a:bodyPr/>
        <a:lstStyle/>
        <a:p>
          <a:endParaRPr lang="tr-TR"/>
        </a:p>
      </dgm:t>
    </dgm:pt>
    <dgm:pt modelId="{0ECAFF65-4764-45A8-A939-4E08E9AB43D1}" type="sibTrans" cxnId="{29190C04-794B-4D31-B517-254AB9F8977D}">
      <dgm:prSet/>
      <dgm:spPr/>
      <dgm:t>
        <a:bodyPr/>
        <a:lstStyle/>
        <a:p>
          <a:endParaRPr lang="tr-TR"/>
        </a:p>
      </dgm:t>
    </dgm:pt>
    <dgm:pt modelId="{D54789D8-4BAC-44C2-9BFA-E4F2D262EC18}">
      <dgm:prSet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0" dirty="0" smtClean="0"/>
            <a:t>3D GRAFİKLERE GENEL BAKIŞ</a:t>
          </a:r>
        </a:p>
      </dgm:t>
    </dgm:pt>
    <dgm:pt modelId="{8FF37154-3F0D-48A7-820B-BB93E5823989}" type="parTrans" cxnId="{7EAC3559-EEB5-4932-AF7F-EC1FD5561C76}">
      <dgm:prSet/>
      <dgm:spPr/>
      <dgm:t>
        <a:bodyPr/>
        <a:lstStyle/>
        <a:p>
          <a:endParaRPr lang="tr-TR"/>
        </a:p>
      </dgm:t>
    </dgm:pt>
    <dgm:pt modelId="{1B438419-255C-4697-9F98-36459A985B71}" type="sibTrans" cxnId="{7EAC3559-EEB5-4932-AF7F-EC1FD5561C76}">
      <dgm:prSet/>
      <dgm:spPr/>
      <dgm:t>
        <a:bodyPr/>
        <a:lstStyle/>
        <a:p>
          <a:endParaRPr lang="tr-TR"/>
        </a:p>
      </dgm:t>
    </dgm:pt>
    <dgm:pt modelId="{D7DCE917-AA5C-4A7B-9D02-CB75BB1DE11E}">
      <dgm:prSet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0" dirty="0" smtClean="0"/>
            <a:t>MODELLEME</a:t>
          </a:r>
        </a:p>
      </dgm:t>
    </dgm:pt>
    <dgm:pt modelId="{E92A7964-3330-4FF6-91E6-C11B21C44091}" type="parTrans" cxnId="{179C3C65-772A-495D-85B8-4F345998DFF7}">
      <dgm:prSet/>
      <dgm:spPr/>
      <dgm:t>
        <a:bodyPr/>
        <a:lstStyle/>
        <a:p>
          <a:endParaRPr lang="tr-TR"/>
        </a:p>
      </dgm:t>
    </dgm:pt>
    <dgm:pt modelId="{6502E81E-B935-4D42-87D6-1E1B1CC270BD}" type="sibTrans" cxnId="{179C3C65-772A-495D-85B8-4F345998DFF7}">
      <dgm:prSet/>
      <dgm:spPr/>
      <dgm:t>
        <a:bodyPr/>
        <a:lstStyle/>
        <a:p>
          <a:endParaRPr lang="tr-TR"/>
        </a:p>
      </dgm:t>
    </dgm:pt>
    <dgm:pt modelId="{F27FBE05-53F3-451B-BD2D-A8C1A004DD33}">
      <dgm:prSet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0" dirty="0" smtClean="0"/>
            <a:t>GÖRSEL GERÇEKLEME</a:t>
          </a:r>
        </a:p>
      </dgm:t>
    </dgm:pt>
    <dgm:pt modelId="{70BFF255-A113-4B3C-9FF0-1DF51BFEBB78}" type="parTrans" cxnId="{BF42C713-257A-4A02-991C-B57B030F570F}">
      <dgm:prSet/>
      <dgm:spPr/>
      <dgm:t>
        <a:bodyPr/>
        <a:lstStyle/>
        <a:p>
          <a:endParaRPr lang="tr-TR"/>
        </a:p>
      </dgm:t>
    </dgm:pt>
    <dgm:pt modelId="{3469D793-AAD0-4901-899D-E5E9B9C31DFA}" type="sibTrans" cxnId="{BF42C713-257A-4A02-991C-B57B030F570F}">
      <dgm:prSet/>
      <dgm:spPr/>
      <dgm:t>
        <a:bodyPr/>
        <a:lstStyle/>
        <a:p>
          <a:endParaRPr lang="tr-TR"/>
        </a:p>
      </dgm:t>
    </dgm:pt>
    <dgm:pt modelId="{7A91A008-17B1-49D8-953E-238AF4448626}">
      <dgm:prSet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0" dirty="0" smtClean="0"/>
            <a:t>KÜRESEL IŞIKLANDIRMAYLA İLGİLENMEK</a:t>
          </a:r>
          <a:endParaRPr lang="tr-TR" sz="1400" b="0" dirty="0"/>
        </a:p>
      </dgm:t>
    </dgm:pt>
    <dgm:pt modelId="{E60028A7-9A16-4E13-B367-6AEDED8AC106}" type="sibTrans" cxnId="{129FE241-60B8-4888-A9F7-26390963A762}">
      <dgm:prSet/>
      <dgm:spPr/>
      <dgm:t>
        <a:bodyPr/>
        <a:lstStyle/>
        <a:p>
          <a:endParaRPr lang="tr-TR"/>
        </a:p>
      </dgm:t>
    </dgm:pt>
    <dgm:pt modelId="{5FEDF05D-FD18-4CDD-82F1-61D7A5043B75}" type="parTrans" cxnId="{129FE241-60B8-4888-A9F7-26390963A762}">
      <dgm:prSet/>
      <dgm:spPr/>
      <dgm:t>
        <a:bodyPr/>
        <a:lstStyle/>
        <a:p>
          <a:endParaRPr lang="tr-TR"/>
        </a:p>
      </dgm:t>
    </dgm:pt>
    <dgm:pt modelId="{292C2F84-6D96-438C-BC4E-B2ACB8125D9F}">
      <dgm:prSet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0" dirty="0" smtClean="0"/>
            <a:t>ANİMASYON</a:t>
          </a:r>
          <a:endParaRPr lang="tr-TR" sz="1400" b="0" dirty="0"/>
        </a:p>
      </dgm:t>
    </dgm:pt>
    <dgm:pt modelId="{EE14001A-E46B-4FE1-A587-E0D0C4ADE6D3}" type="parTrans" cxnId="{2072668A-20B3-44B6-8004-BBF54D74AA7A}">
      <dgm:prSet/>
      <dgm:spPr/>
      <dgm:t>
        <a:bodyPr/>
        <a:lstStyle/>
        <a:p>
          <a:endParaRPr lang="tr-TR"/>
        </a:p>
      </dgm:t>
    </dgm:pt>
    <dgm:pt modelId="{07DD35E3-BED4-4541-B776-97C17D84B24E}" type="sibTrans" cxnId="{2072668A-20B3-44B6-8004-BBF54D74AA7A}">
      <dgm:prSet/>
      <dgm:spPr/>
      <dgm:t>
        <a:bodyPr/>
        <a:lstStyle/>
        <a:p>
          <a:endParaRPr lang="tr-TR"/>
        </a:p>
      </dgm:t>
    </dgm:pt>
    <dgm:pt modelId="{0509ADE9-40BF-4C49-91EE-4B4FE5A1CAF6}" type="pres">
      <dgm:prSet presAssocID="{5F982045-0E3B-470B-85B4-05DDC0C9E267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tr-TR"/>
        </a:p>
      </dgm:t>
    </dgm:pt>
    <dgm:pt modelId="{67273E9C-8588-411A-8DF1-A26EF3D1D264}" type="pres">
      <dgm:prSet presAssocID="{5F982045-0E3B-470B-85B4-05DDC0C9E267}" presName="pyramid" presStyleLbl="node1" presStyleIdx="0" presStyleCnt="1" custLinFactNeighborX="-10500"/>
      <dgm:spPr/>
      <dgm:t>
        <a:bodyPr/>
        <a:lstStyle/>
        <a:p>
          <a:endParaRPr lang="tr-TR"/>
        </a:p>
      </dgm:t>
    </dgm:pt>
    <dgm:pt modelId="{3A69E0DE-8CC8-463F-9A61-13809A0CB39D}" type="pres">
      <dgm:prSet presAssocID="{5F982045-0E3B-470B-85B4-05DDC0C9E267}" presName="theList" presStyleCnt="0"/>
      <dgm:spPr/>
      <dgm:t>
        <a:bodyPr/>
        <a:lstStyle/>
        <a:p>
          <a:endParaRPr lang="tr-TR"/>
        </a:p>
      </dgm:t>
    </dgm:pt>
    <dgm:pt modelId="{467AA055-2F32-4B49-A121-F192D63D47F1}" type="pres">
      <dgm:prSet presAssocID="{2C951C0C-380A-413B-AC5E-140FD9C37779}" presName="aNode" presStyleLbl="fgAcc1" presStyleIdx="0" presStyleCnt="8" custScaleX="133753" custScaleY="991198" custLinFactY="-519565" custLinFactNeighborX="723" custLinFactNeighborY="-6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3534258-6950-4F58-AC54-AC3B617B9138}" type="pres">
      <dgm:prSet presAssocID="{2C951C0C-380A-413B-AC5E-140FD9C37779}" presName="aSpace" presStyleCnt="0"/>
      <dgm:spPr/>
      <dgm:t>
        <a:bodyPr/>
        <a:lstStyle/>
        <a:p>
          <a:endParaRPr lang="tr-TR"/>
        </a:p>
      </dgm:t>
    </dgm:pt>
    <dgm:pt modelId="{ACE5D484-629A-438E-A489-5C86A968ACEA}" type="pres">
      <dgm:prSet presAssocID="{855EB9AA-85F8-46E0-BBDB-DAA9E78640A3}" presName="aNode" presStyleLbl="fgAcc1" presStyleIdx="1" presStyleCnt="8" custScaleX="133753" custScaleY="991198" custLinFactY="-393604" custLinFactNeighborX="723" custLinFactNeighborY="-4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379818B-4A5A-4DD8-899D-4659C473A8DB}" type="pres">
      <dgm:prSet presAssocID="{855EB9AA-85F8-46E0-BBDB-DAA9E78640A3}" presName="aSpace" presStyleCnt="0"/>
      <dgm:spPr/>
      <dgm:t>
        <a:bodyPr/>
        <a:lstStyle/>
        <a:p>
          <a:endParaRPr lang="tr-TR"/>
        </a:p>
      </dgm:t>
    </dgm:pt>
    <dgm:pt modelId="{843188A1-18FC-4DBC-8EA2-40CCB7941006}" type="pres">
      <dgm:prSet presAssocID="{E52610D4-567E-40F0-8135-82815B725D92}" presName="aNode" presStyleLbl="fgAcc1" presStyleIdx="2" presStyleCnt="8" custScaleX="133753" custScaleY="991198" custLinFactY="-255139" custLinFactNeighborX="723" custLinFactNeighborY="-3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33E9341-8C87-47DF-A6BD-FAFECCF0D734}" type="pres">
      <dgm:prSet presAssocID="{E52610D4-567E-40F0-8135-82815B725D92}" presName="aSpace" presStyleCnt="0"/>
      <dgm:spPr/>
      <dgm:t>
        <a:bodyPr/>
        <a:lstStyle/>
        <a:p>
          <a:endParaRPr lang="tr-TR"/>
        </a:p>
      </dgm:t>
    </dgm:pt>
    <dgm:pt modelId="{CAB429B7-F675-4663-977A-DD2612BED07E}" type="pres">
      <dgm:prSet presAssocID="{D54789D8-4BAC-44C2-9BFA-E4F2D262EC18}" presName="aNode" presStyleLbl="fgAcc1" presStyleIdx="3" presStyleCnt="8" custScaleX="133753" custScaleY="991198" custLinFactY="-116677" custLinFactNeighborX="723" custLinFactNeighborY="-2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5AC958C-9A77-48C7-A2CC-71B7BCD8AB59}" type="pres">
      <dgm:prSet presAssocID="{D54789D8-4BAC-44C2-9BFA-E4F2D262EC18}" presName="aSpace" presStyleCnt="0"/>
      <dgm:spPr/>
      <dgm:t>
        <a:bodyPr/>
        <a:lstStyle/>
        <a:p>
          <a:endParaRPr lang="tr-TR"/>
        </a:p>
      </dgm:t>
    </dgm:pt>
    <dgm:pt modelId="{D62368AF-0BD8-45A1-9C1B-748AEC3BB4B5}" type="pres">
      <dgm:prSet presAssocID="{D7DCE917-AA5C-4A7B-9D02-CB75BB1DE11E}" presName="aNode" presStyleLbl="fgAcc1" presStyleIdx="4" presStyleCnt="8" custScaleX="133753" custScaleY="991198" custLinFactNeighborX="723" custLinFactNeighborY="7427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B926CE7-907A-45DB-AB51-2CDF9E1EB1AB}" type="pres">
      <dgm:prSet presAssocID="{D7DCE917-AA5C-4A7B-9D02-CB75BB1DE11E}" presName="aSpace" presStyleCnt="0"/>
      <dgm:spPr/>
      <dgm:t>
        <a:bodyPr/>
        <a:lstStyle/>
        <a:p>
          <a:endParaRPr lang="tr-TR"/>
        </a:p>
      </dgm:t>
    </dgm:pt>
    <dgm:pt modelId="{104D8CEC-A0EE-4F65-B2C6-9E9FF1349561}" type="pres">
      <dgm:prSet presAssocID="{F27FBE05-53F3-451B-BD2D-A8C1A004DD33}" presName="aNode" presStyleLbl="fgAcc1" presStyleIdx="5" presStyleCnt="8" custScaleX="133753" custScaleY="991198" custLinFactY="135249" custLinFactNeighborX="723" custLinFactNeighborY="2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B282E4-34A5-46B2-8793-57562D1A6D25}" type="pres">
      <dgm:prSet presAssocID="{F27FBE05-53F3-451B-BD2D-A8C1A004DD33}" presName="aSpace" presStyleCnt="0"/>
      <dgm:spPr/>
      <dgm:t>
        <a:bodyPr/>
        <a:lstStyle/>
        <a:p>
          <a:endParaRPr lang="tr-TR"/>
        </a:p>
      </dgm:t>
    </dgm:pt>
    <dgm:pt modelId="{A960280E-6147-4563-B53C-599A4B2B5E3E}" type="pres">
      <dgm:prSet presAssocID="{7A91A008-17B1-49D8-953E-238AF4448626}" presName="aNode" presStyleLbl="fgAcc1" presStyleIdx="6" presStyleCnt="8" custScaleX="133753" custScaleY="991198" custLinFactY="273710" custLinFactNeighborX="723" custLinFactNeighborY="3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86BD202-D7CC-4B48-BC4A-363741A37F49}" type="pres">
      <dgm:prSet presAssocID="{7A91A008-17B1-49D8-953E-238AF4448626}" presName="aSpace" presStyleCnt="0"/>
      <dgm:spPr/>
      <dgm:t>
        <a:bodyPr/>
        <a:lstStyle/>
        <a:p>
          <a:endParaRPr lang="tr-TR"/>
        </a:p>
      </dgm:t>
    </dgm:pt>
    <dgm:pt modelId="{A489544D-CD56-48B2-8148-9D58A4736F5D}" type="pres">
      <dgm:prSet presAssocID="{292C2F84-6D96-438C-BC4E-B2ACB8125D9F}" presName="aNode" presStyleLbl="fgAcc1" presStyleIdx="7" presStyleCnt="8" custScaleX="133753" custScaleY="991198" custLinFactY="424922" custLinFactNeighborX="723" custLinFactNeighborY="5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B31FDF2-DB27-4AA4-8672-2826ABB87915}" type="pres">
      <dgm:prSet presAssocID="{292C2F84-6D96-438C-BC4E-B2ACB8125D9F}" presName="aSpace" presStyleCnt="0"/>
      <dgm:spPr/>
    </dgm:pt>
  </dgm:ptLst>
  <dgm:cxnLst>
    <dgm:cxn modelId="{F3E35382-6375-45DB-BF6A-B022255BE00B}" srcId="{5F982045-0E3B-470B-85B4-05DDC0C9E267}" destId="{855EB9AA-85F8-46E0-BBDB-DAA9E78640A3}" srcOrd="1" destOrd="0" parTransId="{A79759BA-24C6-421A-A256-0AE932F84E82}" sibTransId="{B75F87DC-6646-4E27-A11D-A13B1B7B9725}"/>
    <dgm:cxn modelId="{2072668A-20B3-44B6-8004-BBF54D74AA7A}" srcId="{5F982045-0E3B-470B-85B4-05DDC0C9E267}" destId="{292C2F84-6D96-438C-BC4E-B2ACB8125D9F}" srcOrd="7" destOrd="0" parTransId="{EE14001A-E46B-4FE1-A587-E0D0C4ADE6D3}" sibTransId="{07DD35E3-BED4-4541-B776-97C17D84B24E}"/>
    <dgm:cxn modelId="{453F75C4-7F28-42BA-BC65-59091C272752}" type="presOf" srcId="{D7DCE917-AA5C-4A7B-9D02-CB75BB1DE11E}" destId="{D62368AF-0BD8-45A1-9C1B-748AEC3BB4B5}" srcOrd="0" destOrd="0" presId="urn:microsoft.com/office/officeart/2005/8/layout/pyramid2"/>
    <dgm:cxn modelId="{B6598904-F309-40A5-B433-8A3AE9D88B9A}" type="presOf" srcId="{855EB9AA-85F8-46E0-BBDB-DAA9E78640A3}" destId="{ACE5D484-629A-438E-A489-5C86A968ACEA}" srcOrd="0" destOrd="0" presId="urn:microsoft.com/office/officeart/2005/8/layout/pyramid2"/>
    <dgm:cxn modelId="{7EAC3559-EEB5-4932-AF7F-EC1FD5561C76}" srcId="{5F982045-0E3B-470B-85B4-05DDC0C9E267}" destId="{D54789D8-4BAC-44C2-9BFA-E4F2D262EC18}" srcOrd="3" destOrd="0" parTransId="{8FF37154-3F0D-48A7-820B-BB93E5823989}" sibTransId="{1B438419-255C-4697-9F98-36459A985B71}"/>
    <dgm:cxn modelId="{21EBB222-A55D-41FB-90C6-B03381359279}" srcId="{5F982045-0E3B-470B-85B4-05DDC0C9E267}" destId="{2C951C0C-380A-413B-AC5E-140FD9C37779}" srcOrd="0" destOrd="0" parTransId="{67B7818D-5C1E-4E4A-AE17-F7F25C010197}" sibTransId="{B102638A-4642-40D1-93FB-6B11C268764F}"/>
    <dgm:cxn modelId="{29190C04-794B-4D31-B517-254AB9F8977D}" srcId="{5F982045-0E3B-470B-85B4-05DDC0C9E267}" destId="{E52610D4-567E-40F0-8135-82815B725D92}" srcOrd="2" destOrd="0" parTransId="{500B68F1-33E5-4C1E-BCF6-39C7619A0838}" sibTransId="{0ECAFF65-4764-45A8-A939-4E08E9AB43D1}"/>
    <dgm:cxn modelId="{5D76429E-A67D-4BFC-B075-F519F115842F}" type="presOf" srcId="{5F982045-0E3B-470B-85B4-05DDC0C9E267}" destId="{0509ADE9-40BF-4C49-91EE-4B4FE5A1CAF6}" srcOrd="0" destOrd="0" presId="urn:microsoft.com/office/officeart/2005/8/layout/pyramid2"/>
    <dgm:cxn modelId="{F51A4879-65A9-4053-8167-29A5D1A071F9}" type="presOf" srcId="{2C951C0C-380A-413B-AC5E-140FD9C37779}" destId="{467AA055-2F32-4B49-A121-F192D63D47F1}" srcOrd="0" destOrd="0" presId="urn:microsoft.com/office/officeart/2005/8/layout/pyramid2"/>
    <dgm:cxn modelId="{8B98D4AB-72DC-4676-AF39-BACFDF4E97BD}" type="presOf" srcId="{7A91A008-17B1-49D8-953E-238AF4448626}" destId="{A960280E-6147-4563-B53C-599A4B2B5E3E}" srcOrd="0" destOrd="0" presId="urn:microsoft.com/office/officeart/2005/8/layout/pyramid2"/>
    <dgm:cxn modelId="{0D93B9A2-9F9D-4E42-8D64-4B6C7BA53B07}" type="presOf" srcId="{D54789D8-4BAC-44C2-9BFA-E4F2D262EC18}" destId="{CAB429B7-F675-4663-977A-DD2612BED07E}" srcOrd="0" destOrd="0" presId="urn:microsoft.com/office/officeart/2005/8/layout/pyramid2"/>
    <dgm:cxn modelId="{129FE241-60B8-4888-A9F7-26390963A762}" srcId="{5F982045-0E3B-470B-85B4-05DDC0C9E267}" destId="{7A91A008-17B1-49D8-953E-238AF4448626}" srcOrd="6" destOrd="0" parTransId="{5FEDF05D-FD18-4CDD-82F1-61D7A5043B75}" sibTransId="{E60028A7-9A16-4E13-B367-6AEDED8AC106}"/>
    <dgm:cxn modelId="{FB84002C-0314-42B1-8611-FF2A75B9574B}" type="presOf" srcId="{292C2F84-6D96-438C-BC4E-B2ACB8125D9F}" destId="{A489544D-CD56-48B2-8148-9D58A4736F5D}" srcOrd="0" destOrd="0" presId="urn:microsoft.com/office/officeart/2005/8/layout/pyramid2"/>
    <dgm:cxn modelId="{64D60E54-C11F-4CE5-953E-23C8F254951B}" type="presOf" srcId="{E52610D4-567E-40F0-8135-82815B725D92}" destId="{843188A1-18FC-4DBC-8EA2-40CCB7941006}" srcOrd="0" destOrd="0" presId="urn:microsoft.com/office/officeart/2005/8/layout/pyramid2"/>
    <dgm:cxn modelId="{179C3C65-772A-495D-85B8-4F345998DFF7}" srcId="{5F982045-0E3B-470B-85B4-05DDC0C9E267}" destId="{D7DCE917-AA5C-4A7B-9D02-CB75BB1DE11E}" srcOrd="4" destOrd="0" parTransId="{E92A7964-3330-4FF6-91E6-C11B21C44091}" sibTransId="{6502E81E-B935-4D42-87D6-1E1B1CC270BD}"/>
    <dgm:cxn modelId="{BF42C713-257A-4A02-991C-B57B030F570F}" srcId="{5F982045-0E3B-470B-85B4-05DDC0C9E267}" destId="{F27FBE05-53F3-451B-BD2D-A8C1A004DD33}" srcOrd="5" destOrd="0" parTransId="{70BFF255-A113-4B3C-9FF0-1DF51BFEBB78}" sibTransId="{3469D793-AAD0-4901-899D-E5E9B9C31DFA}"/>
    <dgm:cxn modelId="{687F65D8-04B0-4728-B0A7-2E9366173631}" type="presOf" srcId="{F27FBE05-53F3-451B-BD2D-A8C1A004DD33}" destId="{104D8CEC-A0EE-4F65-B2C6-9E9FF1349561}" srcOrd="0" destOrd="0" presId="urn:microsoft.com/office/officeart/2005/8/layout/pyramid2"/>
    <dgm:cxn modelId="{D29B1960-0D94-4561-A703-DED5D1538905}" type="presParOf" srcId="{0509ADE9-40BF-4C49-91EE-4B4FE5A1CAF6}" destId="{67273E9C-8588-411A-8DF1-A26EF3D1D264}" srcOrd="0" destOrd="0" presId="urn:microsoft.com/office/officeart/2005/8/layout/pyramid2"/>
    <dgm:cxn modelId="{271A66F0-63E1-4D19-A187-E07B2932F4FD}" type="presParOf" srcId="{0509ADE9-40BF-4C49-91EE-4B4FE5A1CAF6}" destId="{3A69E0DE-8CC8-463F-9A61-13809A0CB39D}" srcOrd="1" destOrd="0" presId="urn:microsoft.com/office/officeart/2005/8/layout/pyramid2"/>
    <dgm:cxn modelId="{D679A164-4DDD-4D0F-BE83-F091C2EC7085}" type="presParOf" srcId="{3A69E0DE-8CC8-463F-9A61-13809A0CB39D}" destId="{467AA055-2F32-4B49-A121-F192D63D47F1}" srcOrd="0" destOrd="0" presId="urn:microsoft.com/office/officeart/2005/8/layout/pyramid2"/>
    <dgm:cxn modelId="{58B67F79-524D-418C-9F94-A553C31CFA65}" type="presParOf" srcId="{3A69E0DE-8CC8-463F-9A61-13809A0CB39D}" destId="{13534258-6950-4F58-AC54-AC3B617B9138}" srcOrd="1" destOrd="0" presId="urn:microsoft.com/office/officeart/2005/8/layout/pyramid2"/>
    <dgm:cxn modelId="{78D0B108-C460-449B-A53D-8C6B8A87D753}" type="presParOf" srcId="{3A69E0DE-8CC8-463F-9A61-13809A0CB39D}" destId="{ACE5D484-629A-438E-A489-5C86A968ACEA}" srcOrd="2" destOrd="0" presId="urn:microsoft.com/office/officeart/2005/8/layout/pyramid2"/>
    <dgm:cxn modelId="{69A5EDB7-71DE-4C8D-9D5B-AB75AD188E62}" type="presParOf" srcId="{3A69E0DE-8CC8-463F-9A61-13809A0CB39D}" destId="{0379818B-4A5A-4DD8-899D-4659C473A8DB}" srcOrd="3" destOrd="0" presId="urn:microsoft.com/office/officeart/2005/8/layout/pyramid2"/>
    <dgm:cxn modelId="{F15A0223-F09E-44D0-82E2-51F974B0C9BF}" type="presParOf" srcId="{3A69E0DE-8CC8-463F-9A61-13809A0CB39D}" destId="{843188A1-18FC-4DBC-8EA2-40CCB7941006}" srcOrd="4" destOrd="0" presId="urn:microsoft.com/office/officeart/2005/8/layout/pyramid2"/>
    <dgm:cxn modelId="{77947220-F841-418F-88DA-3AC45EA029AE}" type="presParOf" srcId="{3A69E0DE-8CC8-463F-9A61-13809A0CB39D}" destId="{F33E9341-8C87-47DF-A6BD-FAFECCF0D734}" srcOrd="5" destOrd="0" presId="urn:microsoft.com/office/officeart/2005/8/layout/pyramid2"/>
    <dgm:cxn modelId="{3CBCC27C-23D2-403F-A785-D8FF9AAD0415}" type="presParOf" srcId="{3A69E0DE-8CC8-463F-9A61-13809A0CB39D}" destId="{CAB429B7-F675-4663-977A-DD2612BED07E}" srcOrd="6" destOrd="0" presId="urn:microsoft.com/office/officeart/2005/8/layout/pyramid2"/>
    <dgm:cxn modelId="{41A5933D-6B94-495F-AD2C-A5A08930B97F}" type="presParOf" srcId="{3A69E0DE-8CC8-463F-9A61-13809A0CB39D}" destId="{B5AC958C-9A77-48C7-A2CC-71B7BCD8AB59}" srcOrd="7" destOrd="0" presId="urn:microsoft.com/office/officeart/2005/8/layout/pyramid2"/>
    <dgm:cxn modelId="{4CB927AE-3F8C-464E-9944-B51C077AB014}" type="presParOf" srcId="{3A69E0DE-8CC8-463F-9A61-13809A0CB39D}" destId="{D62368AF-0BD8-45A1-9C1B-748AEC3BB4B5}" srcOrd="8" destOrd="0" presId="urn:microsoft.com/office/officeart/2005/8/layout/pyramid2"/>
    <dgm:cxn modelId="{A4620875-ADB5-4C3E-BB2F-5EE5DD850D2A}" type="presParOf" srcId="{3A69E0DE-8CC8-463F-9A61-13809A0CB39D}" destId="{0B926CE7-907A-45DB-AB51-2CDF9E1EB1AB}" srcOrd="9" destOrd="0" presId="urn:microsoft.com/office/officeart/2005/8/layout/pyramid2"/>
    <dgm:cxn modelId="{DF03E557-910D-4EEA-885E-9473C1AC98E1}" type="presParOf" srcId="{3A69E0DE-8CC8-463F-9A61-13809A0CB39D}" destId="{104D8CEC-A0EE-4F65-B2C6-9E9FF1349561}" srcOrd="10" destOrd="0" presId="urn:microsoft.com/office/officeart/2005/8/layout/pyramid2"/>
    <dgm:cxn modelId="{8671F775-D7E0-4626-98BF-46A0E18D8F49}" type="presParOf" srcId="{3A69E0DE-8CC8-463F-9A61-13809A0CB39D}" destId="{C6B282E4-34A5-46B2-8793-57562D1A6D25}" srcOrd="11" destOrd="0" presId="urn:microsoft.com/office/officeart/2005/8/layout/pyramid2"/>
    <dgm:cxn modelId="{B88A76A8-B3CC-4937-9782-492FE326FDE7}" type="presParOf" srcId="{3A69E0DE-8CC8-463F-9A61-13809A0CB39D}" destId="{A960280E-6147-4563-B53C-599A4B2B5E3E}" srcOrd="12" destOrd="0" presId="urn:microsoft.com/office/officeart/2005/8/layout/pyramid2"/>
    <dgm:cxn modelId="{701A2208-08ED-4044-9928-3E4EF45E539C}" type="presParOf" srcId="{3A69E0DE-8CC8-463F-9A61-13809A0CB39D}" destId="{486BD202-D7CC-4B48-BC4A-363741A37F49}" srcOrd="13" destOrd="0" presId="urn:microsoft.com/office/officeart/2005/8/layout/pyramid2"/>
    <dgm:cxn modelId="{11CE70A5-6CEC-40D3-B438-3003F0144489}" type="presParOf" srcId="{3A69E0DE-8CC8-463F-9A61-13809A0CB39D}" destId="{A489544D-CD56-48B2-8148-9D58A4736F5D}" srcOrd="14" destOrd="0" presId="urn:microsoft.com/office/officeart/2005/8/layout/pyramid2"/>
    <dgm:cxn modelId="{50BF0B1F-48B2-4511-977B-CE1077D6595E}" type="presParOf" srcId="{3A69E0DE-8CC8-463F-9A61-13809A0CB39D}" destId="{DB31FDF2-DB27-4AA4-8672-2826ABB87915}" srcOrd="1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273E9C-8588-411A-8DF1-A26EF3D1D264}">
      <dsp:nvSpPr>
        <dsp:cNvPr id="0" name=""/>
        <dsp:cNvSpPr/>
      </dsp:nvSpPr>
      <dsp:spPr>
        <a:xfrm>
          <a:off x="72007" y="0"/>
          <a:ext cx="4752528" cy="4752528"/>
        </a:xfrm>
        <a:prstGeom prst="triangl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67AA055-2F32-4B49-A121-F192D63D47F1}">
      <dsp:nvSpPr>
        <dsp:cNvPr id="0" name=""/>
        <dsp:cNvSpPr/>
      </dsp:nvSpPr>
      <dsp:spPr>
        <a:xfrm>
          <a:off x="2448282" y="194211"/>
          <a:ext cx="4131821" cy="46922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İÇİNDEKİLER</a:t>
          </a:r>
          <a:endParaRPr lang="tr-TR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71188" y="217117"/>
        <a:ext cx="4086009" cy="423417"/>
      </dsp:txXfrm>
    </dsp:sp>
    <dsp:sp modelId="{ACE5D484-629A-438E-A489-5C86A968ACEA}">
      <dsp:nvSpPr>
        <dsp:cNvPr id="0" name=""/>
        <dsp:cNvSpPr/>
      </dsp:nvSpPr>
      <dsp:spPr>
        <a:xfrm>
          <a:off x="2448282" y="740822"/>
          <a:ext cx="4131821" cy="46922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BİLGİSAYAR GRAFİKLERİ</a:t>
          </a:r>
          <a:endParaRPr lang="tr-TR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71188" y="763728"/>
        <a:ext cx="4086009" cy="423417"/>
      </dsp:txXfrm>
    </dsp:sp>
    <dsp:sp modelId="{843188A1-18FC-4DBC-8EA2-40CCB7941006}">
      <dsp:nvSpPr>
        <dsp:cNvPr id="0" name=""/>
        <dsp:cNvSpPr/>
      </dsp:nvSpPr>
      <dsp:spPr>
        <a:xfrm>
          <a:off x="2448282" y="1287435"/>
          <a:ext cx="4131821" cy="46922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smtClean="0"/>
            <a:t>BİLGİSAYAR GRAFİKLERİNİN KAPSAMI</a:t>
          </a:r>
          <a:endParaRPr lang="tr-TR" sz="1400" b="0" kern="1200" dirty="0"/>
        </a:p>
      </dsp:txBody>
      <dsp:txXfrm>
        <a:off x="2471188" y="1310341"/>
        <a:ext cx="4086009" cy="423417"/>
      </dsp:txXfrm>
    </dsp:sp>
    <dsp:sp modelId="{CAB429B7-F675-4663-977A-DD2612BED07E}">
      <dsp:nvSpPr>
        <dsp:cNvPr id="0" name=""/>
        <dsp:cNvSpPr/>
      </dsp:nvSpPr>
      <dsp:spPr>
        <a:xfrm>
          <a:off x="2448282" y="1834047"/>
          <a:ext cx="4131821" cy="46922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smtClean="0"/>
            <a:t>3D GRAFİKLERE GENEL BAKIŞ</a:t>
          </a:r>
        </a:p>
      </dsp:txBody>
      <dsp:txXfrm>
        <a:off x="2471188" y="1856953"/>
        <a:ext cx="4086009" cy="423417"/>
      </dsp:txXfrm>
    </dsp:sp>
    <dsp:sp modelId="{D62368AF-0BD8-45A1-9C1B-748AEC3BB4B5}">
      <dsp:nvSpPr>
        <dsp:cNvPr id="0" name=""/>
        <dsp:cNvSpPr/>
      </dsp:nvSpPr>
      <dsp:spPr>
        <a:xfrm>
          <a:off x="2448282" y="2380659"/>
          <a:ext cx="4131821" cy="46922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smtClean="0"/>
            <a:t>MODELLEME</a:t>
          </a:r>
        </a:p>
      </dsp:txBody>
      <dsp:txXfrm>
        <a:off x="2471188" y="2403565"/>
        <a:ext cx="4086009" cy="423417"/>
      </dsp:txXfrm>
    </dsp:sp>
    <dsp:sp modelId="{104D8CEC-A0EE-4F65-B2C6-9E9FF1349561}">
      <dsp:nvSpPr>
        <dsp:cNvPr id="0" name=""/>
        <dsp:cNvSpPr/>
      </dsp:nvSpPr>
      <dsp:spPr>
        <a:xfrm>
          <a:off x="2448282" y="2927272"/>
          <a:ext cx="4131821" cy="46922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smtClean="0"/>
            <a:t>GÖRSEL GERÇEKLEME</a:t>
          </a:r>
        </a:p>
      </dsp:txBody>
      <dsp:txXfrm>
        <a:off x="2471188" y="2950178"/>
        <a:ext cx="4086009" cy="423417"/>
      </dsp:txXfrm>
    </dsp:sp>
    <dsp:sp modelId="{A960280E-6147-4563-B53C-599A4B2B5E3E}">
      <dsp:nvSpPr>
        <dsp:cNvPr id="0" name=""/>
        <dsp:cNvSpPr/>
      </dsp:nvSpPr>
      <dsp:spPr>
        <a:xfrm>
          <a:off x="2448282" y="3473883"/>
          <a:ext cx="4131821" cy="46922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smtClean="0"/>
            <a:t>KÜRESEL IŞIKLANDIRMAYLA İLGİLENMEK</a:t>
          </a:r>
          <a:endParaRPr lang="tr-TR" sz="1400" b="0" kern="1200" dirty="0"/>
        </a:p>
      </dsp:txBody>
      <dsp:txXfrm>
        <a:off x="2471188" y="3496789"/>
        <a:ext cx="4086009" cy="423417"/>
      </dsp:txXfrm>
    </dsp:sp>
    <dsp:sp modelId="{A489544D-CD56-48B2-8148-9D58A4736F5D}">
      <dsp:nvSpPr>
        <dsp:cNvPr id="0" name=""/>
        <dsp:cNvSpPr/>
      </dsp:nvSpPr>
      <dsp:spPr>
        <a:xfrm>
          <a:off x="2448282" y="4032448"/>
          <a:ext cx="4131821" cy="46922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smtClean="0"/>
            <a:t>ANİMASYON</a:t>
          </a:r>
          <a:endParaRPr lang="tr-TR" sz="1400" b="0" kern="1200" dirty="0"/>
        </a:p>
      </dsp:txBody>
      <dsp:txXfrm>
        <a:off x="2471188" y="4055354"/>
        <a:ext cx="4086009" cy="4234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0865E4-F1C6-4119-B801-060E543A946D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F3C1A9-44FC-4F5E-B310-AD5AEAD360D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794504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0ADF8F-E397-472F-90DE-09C2209700C8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38164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4BE36-EB0A-46F6-B896-051458B0A537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A5955-3D38-4F0C-A6EE-DE3BD91072E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52168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4BE36-EB0A-46F6-B896-051458B0A537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A5955-3D38-4F0C-A6EE-DE3BD91072E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302253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4BE36-EB0A-46F6-B896-051458B0A537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A5955-3D38-4F0C-A6EE-DE3BD91072E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60550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4BE36-EB0A-46F6-B896-051458B0A537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A5955-3D38-4F0C-A6EE-DE3BD91072E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6287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4BE36-EB0A-46F6-B896-051458B0A537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A5955-3D38-4F0C-A6EE-DE3BD91072E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40094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4BE36-EB0A-46F6-B896-051458B0A537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A5955-3D38-4F0C-A6EE-DE3BD91072E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524419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4BE36-EB0A-46F6-B896-051458B0A537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A5955-3D38-4F0C-A6EE-DE3BD91072E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4765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4BE36-EB0A-46F6-B896-051458B0A537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A5955-3D38-4F0C-A6EE-DE3BD91072E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34964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4BE36-EB0A-46F6-B896-051458B0A537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A5955-3D38-4F0C-A6EE-DE3BD91072E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27197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4BE36-EB0A-46F6-B896-051458B0A537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A5955-3D38-4F0C-A6EE-DE3BD91072E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359520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4BE36-EB0A-46F6-B896-051458B0A537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A5955-3D38-4F0C-A6EE-DE3BD91072E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24434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24BE36-EB0A-46F6-B896-051458B0A537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7A5955-3D38-4F0C-A6EE-DE3BD91072E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28970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5321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84414"/>
            <a:ext cx="5976664" cy="4087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176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467544" y="555526"/>
            <a:ext cx="859926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Kırpma, Tarama Dönüşümü ve Saklı-Yüzey Silme</a:t>
            </a:r>
            <a:endParaRPr lang="tr-TR" sz="1600" u="sng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dirty="0" smtClean="0"/>
              <a:t>Şimdiki yaklaşımımız </a:t>
            </a:r>
            <a:r>
              <a:rPr lang="tr-TR" sz="1600" dirty="0"/>
              <a:t>çoğu etkileşimli video oyun sistemlerinde kullanılan </a:t>
            </a:r>
            <a:r>
              <a:rPr lang="tr-TR" sz="1600" dirty="0" smtClean="0"/>
              <a:t>teknikleri takip </a:t>
            </a:r>
            <a:r>
              <a:rPr lang="tr-TR" sz="1600" dirty="0"/>
              <a:t>etmek olacak. Toplu olarak, bu teknikler </a:t>
            </a:r>
            <a:r>
              <a:rPr lang="tr-TR" sz="1600" b="1" dirty="0"/>
              <a:t>görsel gerçekleme </a:t>
            </a:r>
            <a:r>
              <a:rPr lang="tr-TR" sz="1600" b="1" dirty="0" err="1" smtClean="0"/>
              <a:t>boruhattı</a:t>
            </a:r>
            <a:r>
              <a:rPr lang="tr-TR" sz="1600" b="1" dirty="0" smtClean="0"/>
              <a:t> (</a:t>
            </a:r>
            <a:r>
              <a:rPr lang="tr-TR" sz="1600" b="1" dirty="0" err="1" smtClean="0"/>
              <a:t>rendering</a:t>
            </a:r>
            <a:r>
              <a:rPr lang="tr-TR" sz="1600" b="1" dirty="0" smtClean="0"/>
              <a:t> </a:t>
            </a:r>
            <a:r>
              <a:rPr lang="tr-TR" sz="1600" b="1" dirty="0" err="1" smtClean="0"/>
              <a:t>ipeline</a:t>
            </a:r>
            <a:r>
              <a:rPr lang="tr-TR" sz="1600" b="1" dirty="0"/>
              <a:t>) </a:t>
            </a:r>
            <a:r>
              <a:rPr lang="tr-TR" sz="1600" dirty="0"/>
              <a:t>olarak bilinen iyi kurgulanmış bir paradigmayı oluşturur.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468" y="1752945"/>
            <a:ext cx="4373572" cy="2619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232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32843"/>
            <a:ext cx="5688632" cy="4743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44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95486"/>
            <a:ext cx="3794141" cy="4723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852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395536" y="486420"/>
            <a:ext cx="86409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Gölgeleme</a:t>
            </a:r>
          </a:p>
          <a:p>
            <a:pPr algn="just"/>
            <a:r>
              <a:rPr lang="tr-TR" sz="1600" dirty="0"/>
              <a:t>Tarama dönüşümü düzlemsel yama üzerinde son görüntüde gözükecek </a:t>
            </a:r>
            <a:r>
              <a:rPr lang="tr-TR" sz="1600" dirty="0" smtClean="0"/>
              <a:t>bir nokta belirlediğinde</a:t>
            </a:r>
            <a:r>
              <a:rPr lang="tr-TR" sz="1600" dirty="0"/>
              <a:t>, görsel gerçekleme işlemi yamanın o noktadaki </a:t>
            </a:r>
            <a:r>
              <a:rPr lang="tr-TR" sz="1600" dirty="0" smtClean="0"/>
              <a:t>görünümünü belirleme </a:t>
            </a:r>
            <a:r>
              <a:rPr lang="tr-TR" sz="1600" dirty="0"/>
              <a:t>işlemi haline gelir. Bu işlem </a:t>
            </a:r>
            <a:r>
              <a:rPr lang="tr-TR" sz="1600" b="1" dirty="0"/>
              <a:t>gölgeleme </a:t>
            </a:r>
            <a:r>
              <a:rPr lang="tr-TR" sz="1600" dirty="0"/>
              <a:t>olarak adlandırılır.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419622"/>
            <a:ext cx="5008947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821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395536" y="372601"/>
            <a:ext cx="87129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Görüntü Gerçekleme </a:t>
            </a:r>
            <a:r>
              <a:rPr lang="tr-TR" sz="1600" b="1" u="sng" dirty="0" err="1">
                <a:solidFill>
                  <a:schemeClr val="accent3">
                    <a:lumMod val="75000"/>
                  </a:schemeClr>
                </a:solidFill>
              </a:rPr>
              <a:t>Boruhattı</a:t>
            </a:r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 Donanımı</a:t>
            </a:r>
          </a:p>
          <a:p>
            <a:pPr algn="just"/>
            <a:r>
              <a:rPr lang="tr-TR" sz="1600" dirty="0"/>
              <a:t>Daha önce söylediğimiz gibi, kırpma, tarama dönüşümü, saklı-yüzey </a:t>
            </a:r>
            <a:r>
              <a:rPr lang="tr-TR" sz="1600" dirty="0" smtClean="0"/>
              <a:t>silme ve </a:t>
            </a:r>
            <a:r>
              <a:rPr lang="tr-TR" sz="1600" dirty="0"/>
              <a:t>gölgeleme işlemleri bir arada görüntü gerçekleme </a:t>
            </a:r>
            <a:r>
              <a:rPr lang="tr-TR" sz="1600" dirty="0" err="1" smtClean="0"/>
              <a:t>boruhattı</a:t>
            </a:r>
            <a:r>
              <a:rPr lang="tr-TR" sz="1600" dirty="0" smtClean="0"/>
              <a:t> </a:t>
            </a:r>
            <a:r>
              <a:rPr lang="tr-TR" sz="1600" dirty="0"/>
              <a:t>olarak bilinir.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281679"/>
            <a:ext cx="5462155" cy="3594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326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8841"/>
            <a:ext cx="8435280" cy="752709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KÜRESEL IŞIKLANDIRMAYLA İLGİLENMEK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395536" y="1491630"/>
            <a:ext cx="87129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Işın </a:t>
            </a:r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Takibi</a:t>
            </a:r>
          </a:p>
          <a:p>
            <a:pPr algn="just"/>
            <a:endParaRPr lang="tr-TR" sz="1600" b="1" u="sng" dirty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b="1" dirty="0"/>
              <a:t>Işın takibi </a:t>
            </a:r>
            <a:r>
              <a:rPr lang="tr-TR" sz="1600" dirty="0"/>
              <a:t>aslında ışık ışınının kaynağını bulmak üzere geriye doğru </a:t>
            </a:r>
            <a:r>
              <a:rPr lang="tr-TR" sz="1600" dirty="0" smtClean="0"/>
              <a:t>takip edilmesi işlemidir</a:t>
            </a:r>
            <a:r>
              <a:rPr lang="tr-TR" sz="1600" dirty="0"/>
              <a:t>. Bu işlem, görsel gerçeklemesi yapılacak pikselin </a:t>
            </a:r>
            <a:r>
              <a:rPr lang="tr-TR" sz="1600" dirty="0" smtClean="0"/>
              <a:t>seçilmesi, o </a:t>
            </a:r>
            <a:r>
              <a:rPr lang="tr-TR" sz="1600" dirty="0"/>
              <a:t>pikselden geçen doğrunun belirlenmesiyle başlar ve </a:t>
            </a:r>
            <a:r>
              <a:rPr lang="tr-TR" sz="1600" dirty="0" smtClean="0"/>
              <a:t>sonrasında görüntü </a:t>
            </a:r>
            <a:r>
              <a:rPr lang="tr-TR" sz="1600" dirty="0"/>
              <a:t>penceresine bu doğru boyunca çarpan ışık ışını takip edilir.</a:t>
            </a:r>
          </a:p>
        </p:txBody>
      </p:sp>
    </p:spTree>
    <p:extLst>
      <p:ext uri="{BB962C8B-B14F-4D97-AF65-F5344CB8AC3E}">
        <p14:creationId xmlns:p14="http://schemas.microsoft.com/office/powerpoint/2010/main" val="3531957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67494"/>
            <a:ext cx="5910207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962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395536" y="1055514"/>
            <a:ext cx="87129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Işık </a:t>
            </a:r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Yayılımı</a:t>
            </a:r>
          </a:p>
          <a:p>
            <a:pPr algn="just"/>
            <a:endParaRPr lang="tr-TR" sz="1600" b="1" u="sng" dirty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dirty="0"/>
              <a:t>Geleneksel görsel gerçekleme </a:t>
            </a:r>
            <a:r>
              <a:rPr lang="tr-TR" sz="1600" dirty="0" smtClean="0"/>
              <a:t>boru hattında </a:t>
            </a:r>
            <a:r>
              <a:rPr lang="tr-TR" sz="1600" dirty="0"/>
              <a:t>işleme sürecine bir başka </a:t>
            </a:r>
            <a:r>
              <a:rPr lang="tr-TR" sz="1600" dirty="0" smtClean="0"/>
              <a:t>alternatif ışık yayılımıdır</a:t>
            </a:r>
            <a:r>
              <a:rPr lang="tr-TR" sz="1600" dirty="0"/>
              <a:t>. Işın takibi bireysel ışık ışınlarını takip ederek </a:t>
            </a:r>
            <a:r>
              <a:rPr lang="tr-TR" sz="1600" dirty="0" smtClean="0"/>
              <a:t>noktadan, noktaya bir </a:t>
            </a:r>
            <a:r>
              <a:rPr lang="tr-TR" sz="1600" dirty="0"/>
              <a:t>yaklaşım gösterirken, ışık yayılımı düzlemsel yama çiftleri arasındaki </a:t>
            </a:r>
            <a:r>
              <a:rPr lang="tr-TR" sz="1600" dirty="0" smtClean="0"/>
              <a:t>toplam ışık </a:t>
            </a:r>
            <a:r>
              <a:rPr lang="tr-TR" sz="1600" dirty="0"/>
              <a:t>enerjisi yayılımını değerlendirerek daha alansal bir yaklaşım gösterir</a:t>
            </a:r>
            <a:r>
              <a:rPr lang="tr-TR" sz="1600" dirty="0" smtClean="0"/>
              <a:t>.</a:t>
            </a:r>
          </a:p>
          <a:p>
            <a:pPr algn="just"/>
            <a:endParaRPr lang="tr-TR" sz="1600" dirty="0"/>
          </a:p>
          <a:p>
            <a:pPr algn="just"/>
            <a:r>
              <a:rPr lang="tr-TR" sz="1600" dirty="0"/>
              <a:t>Bir nesneden yayılan ışığın başka bir nesneyi etkileme derecesi </a:t>
            </a:r>
            <a:r>
              <a:rPr lang="tr-TR" sz="1600" b="1" dirty="0"/>
              <a:t>form </a:t>
            </a:r>
            <a:r>
              <a:rPr lang="tr-TR" sz="1600" b="1" dirty="0" smtClean="0"/>
              <a:t>faktörleri </a:t>
            </a:r>
            <a:r>
              <a:rPr lang="tr-TR" sz="1600" dirty="0" smtClean="0"/>
              <a:t>(biçim </a:t>
            </a:r>
            <a:r>
              <a:rPr lang="tr-TR" sz="1600" dirty="0"/>
              <a:t>katsayısı) olarak adlandırılan parametrelerle belirlenir.</a:t>
            </a:r>
          </a:p>
        </p:txBody>
      </p:sp>
    </p:spTree>
    <p:extLst>
      <p:ext uri="{BB962C8B-B14F-4D97-AF65-F5344CB8AC3E}">
        <p14:creationId xmlns:p14="http://schemas.microsoft.com/office/powerpoint/2010/main" val="112261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23478"/>
            <a:ext cx="8568952" cy="648072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ANİMASYON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395536" y="1271538"/>
            <a:ext cx="87129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Animasyon </a:t>
            </a:r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Temelleri</a:t>
            </a:r>
          </a:p>
          <a:p>
            <a:pPr algn="just"/>
            <a:endParaRPr lang="tr-TR" sz="1600" b="1" u="sng" dirty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b="1" dirty="0" smtClean="0"/>
              <a:t>Kareler </a:t>
            </a:r>
            <a:r>
              <a:rPr lang="tr-TR" sz="1600" dirty="0"/>
              <a:t>Animasyon, </a:t>
            </a:r>
            <a:r>
              <a:rPr lang="tr-TR" sz="1600" b="1" dirty="0"/>
              <a:t>kare </a:t>
            </a:r>
            <a:r>
              <a:rPr lang="tr-TR" sz="1600" dirty="0"/>
              <a:t>adı verilen görüntü dizilerinin hızlı biçimde </a:t>
            </a:r>
            <a:r>
              <a:rPr lang="tr-TR" sz="1600" dirty="0" err="1" smtClean="0"/>
              <a:t>ardarda</a:t>
            </a:r>
            <a:r>
              <a:rPr lang="tr-TR" sz="1600" dirty="0" smtClean="0"/>
              <a:t> oynatılmasıyla </a:t>
            </a:r>
            <a:r>
              <a:rPr lang="tr-TR" sz="1600" dirty="0"/>
              <a:t>elde edilir</a:t>
            </a:r>
            <a:r>
              <a:rPr lang="tr-TR" sz="1600" dirty="0" smtClean="0"/>
              <a:t>.</a:t>
            </a:r>
          </a:p>
          <a:p>
            <a:pPr algn="just"/>
            <a:endParaRPr lang="tr-TR" sz="1600" dirty="0"/>
          </a:p>
          <a:p>
            <a:pPr algn="just"/>
            <a:r>
              <a:rPr lang="tr-TR" sz="1600" b="1" dirty="0"/>
              <a:t>Hikaye Tahtası </a:t>
            </a:r>
            <a:r>
              <a:rPr lang="tr-TR" sz="1600" dirty="0"/>
              <a:t>Tipik bir animasyon projesi, sunumun anahtar noktalarında </a:t>
            </a:r>
            <a:r>
              <a:rPr lang="tr-TR" sz="1600" dirty="0" smtClean="0"/>
              <a:t>hikayenin tümünü </a:t>
            </a:r>
            <a:r>
              <a:rPr lang="tr-TR" sz="1600" dirty="0"/>
              <a:t>sahnelerin tasviri biçiminde anlatan iki boyutlu görseller </a:t>
            </a:r>
            <a:r>
              <a:rPr lang="tr-TR" sz="1600" dirty="0" smtClean="0"/>
              <a:t>dizisi olan </a:t>
            </a:r>
            <a:r>
              <a:rPr lang="tr-TR" sz="1600" dirty="0"/>
              <a:t>bir hikaye tahtası yaratılmasıyla başlar</a:t>
            </a:r>
            <a:r>
              <a:rPr lang="tr-TR" sz="1600" dirty="0" smtClean="0"/>
              <a:t>.</a:t>
            </a:r>
          </a:p>
          <a:p>
            <a:pPr algn="just"/>
            <a:endParaRPr lang="tr-TR" sz="1600" dirty="0" smtClean="0"/>
          </a:p>
          <a:p>
            <a:pPr algn="just"/>
            <a:r>
              <a:rPr lang="tr-TR" sz="1600" b="1" dirty="0"/>
              <a:t>3D Animasyon </a:t>
            </a:r>
            <a:r>
              <a:rPr lang="tr-TR" sz="1600" dirty="0"/>
              <a:t>Video oyun animasyonlarının çoğu ve </a:t>
            </a:r>
            <a:r>
              <a:rPr lang="tr-TR" sz="1600" dirty="0" smtClean="0"/>
              <a:t>tam özellikli </a:t>
            </a:r>
            <a:r>
              <a:rPr lang="tr-TR" sz="1600" dirty="0"/>
              <a:t>anime </a:t>
            </a:r>
            <a:r>
              <a:rPr lang="tr-TR" sz="1600" dirty="0" smtClean="0"/>
              <a:t>prodüksiyonlar artık </a:t>
            </a:r>
            <a:r>
              <a:rPr lang="tr-TR" sz="1600" dirty="0"/>
              <a:t>3D grafikler kullanılarak gerçekleştirilmektedir.</a:t>
            </a:r>
          </a:p>
        </p:txBody>
      </p:sp>
    </p:spTree>
    <p:extLst>
      <p:ext uri="{BB962C8B-B14F-4D97-AF65-F5344CB8AC3E}">
        <p14:creationId xmlns:p14="http://schemas.microsoft.com/office/powerpoint/2010/main" val="501752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2073652970"/>
              </p:ext>
            </p:extLst>
          </p:nvPr>
        </p:nvGraphicFramePr>
        <p:xfrm>
          <a:off x="1259632" y="195486"/>
          <a:ext cx="7128792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1296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7273E9C-8588-411A-8DF1-A26EF3D1D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67273E9C-8588-411A-8DF1-A26EF3D1D2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67273E9C-8588-411A-8DF1-A26EF3D1D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graphicEl>
                                              <a:dgm id="{67273E9C-8588-411A-8DF1-A26EF3D1D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67AA055-2F32-4B49-A121-F192D63D47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graphicEl>
                                              <a:dgm id="{467AA055-2F32-4B49-A121-F192D63D47F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467AA055-2F32-4B49-A121-F192D63D47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dgm id="{467AA055-2F32-4B49-A121-F192D63D47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CE5D484-629A-438E-A489-5C86A968AC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graphicEl>
                                              <a:dgm id="{ACE5D484-629A-438E-A489-5C86A968AC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dgm id="{ACE5D484-629A-438E-A489-5C86A968AC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graphicEl>
                                              <a:dgm id="{ACE5D484-629A-438E-A489-5C86A968AC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43188A1-18FC-4DBC-8EA2-40CCB79410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graphicEl>
                                              <a:dgm id="{843188A1-18FC-4DBC-8EA2-40CCB79410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graphicEl>
                                              <a:dgm id="{843188A1-18FC-4DBC-8EA2-40CCB79410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graphicEl>
                                              <a:dgm id="{843188A1-18FC-4DBC-8EA2-40CCB79410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AB429B7-F675-4663-977A-DD2612BED0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graphicEl>
                                              <a:dgm id="{CAB429B7-F675-4663-977A-DD2612BED0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graphicEl>
                                              <a:dgm id="{CAB429B7-F675-4663-977A-DD2612BED0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graphicEl>
                                              <a:dgm id="{CAB429B7-F675-4663-977A-DD2612BED0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62368AF-0BD8-45A1-9C1B-748AEC3BB4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graphicEl>
                                              <a:dgm id="{D62368AF-0BD8-45A1-9C1B-748AEC3BB4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graphicEl>
                                              <a:dgm id="{D62368AF-0BD8-45A1-9C1B-748AEC3BB4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graphicEl>
                                              <a:dgm id="{D62368AF-0BD8-45A1-9C1B-748AEC3BB4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04D8CEC-A0EE-4F65-B2C6-9E9FF13495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graphicEl>
                                              <a:dgm id="{104D8CEC-A0EE-4F65-B2C6-9E9FF13495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graphicEl>
                                              <a:dgm id="{104D8CEC-A0EE-4F65-B2C6-9E9FF13495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graphicEl>
                                              <a:dgm id="{104D8CEC-A0EE-4F65-B2C6-9E9FF13495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960280E-6147-4563-B53C-599A4B2B5E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graphicEl>
                                              <a:dgm id="{A960280E-6147-4563-B53C-599A4B2B5E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graphicEl>
                                              <a:dgm id="{A960280E-6147-4563-B53C-599A4B2B5E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graphicEl>
                                              <a:dgm id="{A960280E-6147-4563-B53C-599A4B2B5E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489544D-CD56-48B2-8148-9D58A4736F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>
                                            <p:graphicEl>
                                              <a:dgm id="{A489544D-CD56-48B2-8148-9D58A4736F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graphicEl>
                                              <a:dgm id="{A489544D-CD56-48B2-8148-9D58A4736F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graphicEl>
                                              <a:dgm id="{A489544D-CD56-48B2-8148-9D58A4736F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395536" y="779095"/>
            <a:ext cx="871296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Dinamik ve </a:t>
            </a:r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Kinematik</a:t>
            </a:r>
          </a:p>
          <a:p>
            <a:pPr algn="just"/>
            <a:endParaRPr lang="tr-TR" sz="1600" b="1" u="sng" dirty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dirty="0"/>
              <a:t>3D grafik sahnelerindeki hareketin otomatik olarak veya insan animatör </a:t>
            </a:r>
            <a:r>
              <a:rPr lang="tr-TR" sz="1600" dirty="0" smtClean="0"/>
              <a:t>kontrolünde gerçekleştirilmesi arasındaki derece uygulamadan uygulamaya değişir. Temel </a:t>
            </a:r>
            <a:r>
              <a:rPr lang="tr-TR" sz="1600" dirty="0"/>
              <a:t>hedef, tabi ki, bütün sürecin otomatik olarak yapılmasıdır</a:t>
            </a:r>
            <a:r>
              <a:rPr lang="tr-TR" sz="1600" dirty="0" smtClean="0"/>
              <a:t>.</a:t>
            </a:r>
          </a:p>
          <a:p>
            <a:pPr algn="just"/>
            <a:endParaRPr lang="tr-TR" sz="1600" dirty="0" smtClean="0"/>
          </a:p>
          <a:p>
            <a:pPr algn="just"/>
            <a:r>
              <a:rPr lang="tr-TR" sz="1600" b="1" dirty="0" smtClean="0"/>
              <a:t>Dinamik</a:t>
            </a:r>
            <a:r>
              <a:rPr lang="tr-TR" sz="1600" dirty="0"/>
              <a:t>, nesnenin üstünde etkisi olan güçleri </a:t>
            </a:r>
            <a:r>
              <a:rPr lang="tr-TR" sz="1600" dirty="0" smtClean="0"/>
              <a:t>tanımlamak için </a:t>
            </a:r>
            <a:r>
              <a:rPr lang="tr-TR" sz="1600" dirty="0"/>
              <a:t>fizik kurallarını </a:t>
            </a:r>
            <a:r>
              <a:rPr lang="tr-TR" sz="1600" dirty="0" smtClean="0"/>
              <a:t>uygulayarak </a:t>
            </a:r>
            <a:r>
              <a:rPr lang="tr-TR" sz="1600" dirty="0"/>
              <a:t>nesnenin hareketini tanımlamayla ilgilenir</a:t>
            </a:r>
            <a:r>
              <a:rPr lang="tr-TR" sz="1600" dirty="0" smtClean="0"/>
              <a:t>.</a:t>
            </a:r>
          </a:p>
          <a:p>
            <a:pPr algn="just"/>
            <a:endParaRPr lang="tr-TR" sz="1600" dirty="0" smtClean="0"/>
          </a:p>
          <a:p>
            <a:pPr algn="just"/>
            <a:r>
              <a:rPr lang="tr-TR" sz="1600" dirty="0"/>
              <a:t>Mekaniğin hareketi </a:t>
            </a:r>
            <a:r>
              <a:rPr lang="tr-TR" sz="1600" dirty="0" err="1"/>
              <a:t>simüle</a:t>
            </a:r>
            <a:r>
              <a:rPr lang="tr-TR" sz="1600" dirty="0"/>
              <a:t> etmek için kullanılan diğer dalı olan </a:t>
            </a:r>
            <a:r>
              <a:rPr lang="tr-TR" sz="1600" b="1" dirty="0" smtClean="0"/>
              <a:t>kinematik</a:t>
            </a:r>
            <a:r>
              <a:rPr lang="tr-TR" sz="1600" dirty="0" smtClean="0"/>
              <a:t>, nesnelerin </a:t>
            </a:r>
            <a:r>
              <a:rPr lang="tr-TR" sz="1600" dirty="0"/>
              <a:t>hareketini içerdiği parçaların birbirine göreli hareketleri </a:t>
            </a:r>
            <a:r>
              <a:rPr lang="tr-TR" sz="1600" dirty="0" smtClean="0"/>
              <a:t>üzerinden tanımlamakla </a:t>
            </a:r>
            <a:r>
              <a:rPr lang="tr-TR" sz="1600" dirty="0"/>
              <a:t>ilgilenir</a:t>
            </a:r>
            <a:r>
              <a:rPr lang="tr-TR" sz="16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36580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395536" y="1248311"/>
            <a:ext cx="87129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Animasyon Süreci</a:t>
            </a:r>
          </a:p>
          <a:p>
            <a:pPr algn="just"/>
            <a:endParaRPr lang="tr-TR" sz="1600" b="1" u="sng" dirty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dirty="0"/>
              <a:t>Animasyon alanındaki araştırmalarda temel hedef tüm animasyon sürecini </a:t>
            </a:r>
            <a:r>
              <a:rPr lang="tr-TR" sz="1600" dirty="0" err="1" smtClean="0"/>
              <a:t>otomatize</a:t>
            </a:r>
            <a:r>
              <a:rPr lang="tr-TR" sz="1600" dirty="0" smtClean="0"/>
              <a:t> etmektir</a:t>
            </a:r>
            <a:r>
              <a:rPr lang="tr-TR" sz="1600" dirty="0"/>
              <a:t>. Hayal edilen, uygun parametreler verildikten sonra </a:t>
            </a:r>
            <a:r>
              <a:rPr lang="tr-TR" sz="1600" dirty="0" smtClean="0"/>
              <a:t>otomatik olarak </a:t>
            </a:r>
            <a:r>
              <a:rPr lang="tr-TR" sz="1600" dirty="0"/>
              <a:t>istenilen anime edilmiş görüntü dizilimini üreten bir yazılımdır.</a:t>
            </a:r>
          </a:p>
        </p:txBody>
      </p:sp>
    </p:spTree>
    <p:extLst>
      <p:ext uri="{BB962C8B-B14F-4D97-AF65-F5344CB8AC3E}">
        <p14:creationId xmlns:p14="http://schemas.microsoft.com/office/powerpoint/2010/main" val="135751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683568" y="1203599"/>
            <a:ext cx="7772400" cy="936104"/>
          </a:xfrm>
        </p:spPr>
        <p:txBody>
          <a:bodyPr>
            <a:normAutofit fontScale="90000"/>
          </a:bodyPr>
          <a:lstStyle/>
          <a:p>
            <a:r>
              <a:rPr lang="tr-TR" sz="60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BÖLÜM 10</a:t>
            </a:r>
            <a:endParaRPr lang="tr-TR" sz="60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369368" y="1995686"/>
            <a:ext cx="6400800" cy="720080"/>
          </a:xfrm>
        </p:spPr>
        <p:txBody>
          <a:bodyPr>
            <a:normAutofit lnSpcReduction="10000"/>
          </a:bodyPr>
          <a:lstStyle/>
          <a:p>
            <a:r>
              <a:rPr lang="tr-TR" sz="44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BİLGİSAYAR GRAFİKLERİ</a:t>
            </a:r>
            <a:endParaRPr lang="tr-TR" sz="44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29775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>
          <a:xfrm>
            <a:off x="467544" y="51470"/>
            <a:ext cx="8229600" cy="857250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BİLGİSAYAR GRAFİKLERİNİN KAPSAMI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1415554"/>
            <a:ext cx="87129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dirty="0"/>
              <a:t>Dijital kameraların ortaya çıkması ile dijital olarak kodlanmış </a:t>
            </a:r>
            <a:r>
              <a:rPr lang="tr-TR" sz="1600" dirty="0" smtClean="0"/>
              <a:t>görüntülerin işlenmesi </a:t>
            </a:r>
            <a:r>
              <a:rPr lang="tr-TR" sz="1600" dirty="0"/>
              <a:t>için kullanılan yazılımların popülaritesi hızla artmaktadır. </a:t>
            </a:r>
            <a:endParaRPr lang="tr-TR" sz="1600" dirty="0" smtClean="0"/>
          </a:p>
          <a:p>
            <a:pPr algn="just"/>
            <a:endParaRPr lang="tr-TR" sz="1600" dirty="0"/>
          </a:p>
          <a:p>
            <a:pPr algn="just"/>
            <a:r>
              <a:rPr lang="tr-TR" sz="1600" dirty="0" smtClean="0"/>
              <a:t>Bu yazılımlar </a:t>
            </a:r>
            <a:r>
              <a:rPr lang="tr-TR" sz="1600" dirty="0"/>
              <a:t>kişinin, hataları ve korku yaratan “kırmızı göz” sorununu </a:t>
            </a:r>
            <a:r>
              <a:rPr lang="tr-TR" sz="1600" dirty="0" smtClean="0"/>
              <a:t>kaldırarak ve </a:t>
            </a:r>
            <a:r>
              <a:rPr lang="tr-TR" sz="1600" dirty="0"/>
              <a:t>hatta farklı resimlerden bölümleri kesip yapıştırarak tam olarak </a:t>
            </a:r>
            <a:r>
              <a:rPr lang="tr-TR" sz="1600" dirty="0" smtClean="0"/>
              <a:t>gerçeği yansıtmayan </a:t>
            </a:r>
            <a:r>
              <a:rPr lang="tr-TR" sz="1600" dirty="0"/>
              <a:t>görüntüler yaratmak için rötuş </a:t>
            </a:r>
            <a:r>
              <a:rPr lang="tr-TR" sz="1600" dirty="0" smtClean="0"/>
              <a:t>yapmasına </a:t>
            </a:r>
            <a:r>
              <a:rPr lang="tr-TR" sz="1600" dirty="0"/>
              <a:t>imkân sağlar</a:t>
            </a:r>
            <a:r>
              <a:rPr lang="tr-TR" sz="1600" dirty="0" smtClean="0"/>
              <a:t>.</a:t>
            </a:r>
          </a:p>
          <a:p>
            <a:pPr algn="just"/>
            <a:endParaRPr lang="tr-TR" sz="1600" dirty="0"/>
          </a:p>
          <a:p>
            <a:pPr algn="just"/>
            <a:r>
              <a:rPr lang="tr-TR" sz="1600" dirty="0"/>
              <a:t>2D grafiklerde 2 boyutlu şekillerin görüntülere </a:t>
            </a:r>
            <a:r>
              <a:rPr lang="tr-TR" sz="1600" dirty="0" smtClean="0"/>
              <a:t>dönüştürülmesinin tersine </a:t>
            </a:r>
            <a:r>
              <a:rPr lang="tr-TR" sz="1600" b="1" dirty="0"/>
              <a:t>3D grafikler </a:t>
            </a:r>
            <a:r>
              <a:rPr lang="tr-TR" sz="1600" dirty="0"/>
              <a:t>3 boyutlu şekillerin görüntüye </a:t>
            </a:r>
            <a:r>
              <a:rPr lang="tr-TR" sz="1600" dirty="0" smtClean="0"/>
              <a:t>dönüştürülmesiyle ilgilenir</a:t>
            </a:r>
            <a:r>
              <a:rPr lang="tr-TR" sz="16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109056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8841"/>
            <a:ext cx="8229600" cy="752709"/>
          </a:xfrm>
        </p:spPr>
        <p:txBody>
          <a:bodyPr>
            <a:normAutofit/>
          </a:bodyPr>
          <a:lstStyle/>
          <a:p>
            <a:r>
              <a:rPr lang="tr-TR" sz="28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3D GRAFİKLERE GENEL BAKIŞ</a:t>
            </a:r>
            <a:endParaRPr lang="tr-TR" sz="28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395536" y="771550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dirty="0"/>
              <a:t>3D grafikler çalışmamıza görüntülerin yaratılması ve gösterilmesinin, modelleme</a:t>
            </a:r>
            <a:r>
              <a:rPr lang="tr-TR" sz="1600" dirty="0" smtClean="0"/>
              <a:t>, görsel </a:t>
            </a:r>
            <a:r>
              <a:rPr lang="tr-TR" sz="1600" dirty="0"/>
              <a:t>gerçekleme ve gösterme şeklinde üç adımdan oluşan tüm </a:t>
            </a:r>
            <a:r>
              <a:rPr lang="tr-TR" sz="1600" dirty="0" smtClean="0"/>
              <a:t>süreçlerini göz </a:t>
            </a:r>
            <a:r>
              <a:rPr lang="tr-TR" sz="1600" dirty="0"/>
              <a:t>önüne alarak başlayalım.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491630"/>
            <a:ext cx="5112568" cy="318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276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9178"/>
            <a:ext cx="8229600" cy="618356"/>
          </a:xfrm>
        </p:spPr>
        <p:txBody>
          <a:bodyPr>
            <a:no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MODELLEME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395536" y="1491630"/>
            <a:ext cx="87129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dirty="0" smtClean="0"/>
              <a:t>Bilgisayar grafikleri </a:t>
            </a:r>
            <a:r>
              <a:rPr lang="tr-TR" sz="1600" dirty="0"/>
              <a:t>terminolojisinde set </a:t>
            </a:r>
            <a:r>
              <a:rPr lang="tr-TR" sz="1600" b="1" dirty="0"/>
              <a:t>sahne </a:t>
            </a:r>
            <a:r>
              <a:rPr lang="tr-TR" sz="1600" dirty="0"/>
              <a:t>olarak adlandırılır ve sahne </a:t>
            </a:r>
            <a:r>
              <a:rPr lang="tr-TR" sz="1600" dirty="0" smtClean="0"/>
              <a:t>malzemeleri de </a:t>
            </a:r>
            <a:r>
              <a:rPr lang="tr-TR" sz="1600" b="1" dirty="0" smtClean="0"/>
              <a:t>nesneler</a:t>
            </a:r>
            <a:r>
              <a:rPr lang="tr-TR" sz="1600" dirty="0" smtClean="0"/>
              <a:t>dir.</a:t>
            </a:r>
          </a:p>
          <a:p>
            <a:pPr algn="just"/>
            <a:endParaRPr lang="tr-TR" sz="1600" dirty="0" smtClean="0"/>
          </a:p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Tekil Nesnelerin </a:t>
            </a:r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Modellenmesi</a:t>
            </a:r>
          </a:p>
          <a:p>
            <a:pPr algn="just"/>
            <a:endParaRPr lang="tr-TR" sz="1600" b="1" u="sng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b="1" dirty="0"/>
              <a:t>Şekil </a:t>
            </a:r>
            <a:r>
              <a:rPr lang="tr-TR" sz="1600" dirty="0"/>
              <a:t>3D grafiklerde bir nesnenin şekli genellikle her birinin şekli poligon </a:t>
            </a:r>
            <a:r>
              <a:rPr lang="tr-TR" sz="1600" dirty="0" smtClean="0"/>
              <a:t>olan, </a:t>
            </a:r>
            <a:r>
              <a:rPr lang="tr-TR" sz="1600" b="1" dirty="0" smtClean="0"/>
              <a:t>düzlemsel </a:t>
            </a:r>
            <a:r>
              <a:rPr lang="tr-TR" sz="1600" b="1" dirty="0"/>
              <a:t>yama </a:t>
            </a:r>
            <a:r>
              <a:rPr lang="tr-TR" sz="1600" dirty="0"/>
              <a:t>olarak adlandırılan düz yüzeylerin toplamı olarak </a:t>
            </a:r>
            <a:r>
              <a:rPr lang="tr-TR" sz="1600" dirty="0" smtClean="0"/>
              <a:t>tanımlanır. Bu </a:t>
            </a:r>
            <a:r>
              <a:rPr lang="tr-TR" sz="1600" dirty="0"/>
              <a:t>poligonlar bir araya gelerek tanımlanan nesnenin şekline </a:t>
            </a:r>
            <a:r>
              <a:rPr lang="tr-TR" sz="1600" dirty="0" smtClean="0"/>
              <a:t>yakınsayan </a:t>
            </a:r>
            <a:r>
              <a:rPr lang="tr-TR" sz="1600" b="1" dirty="0" smtClean="0"/>
              <a:t>poligon </a:t>
            </a:r>
            <a:r>
              <a:rPr lang="tr-TR" sz="1600" b="1" dirty="0"/>
              <a:t>örgülerini (</a:t>
            </a:r>
            <a:r>
              <a:rPr lang="tr-TR" sz="1600" b="1" dirty="0" err="1"/>
              <a:t>polygonal</a:t>
            </a:r>
            <a:r>
              <a:rPr lang="tr-TR" sz="1600" b="1" dirty="0"/>
              <a:t> mesh) </a:t>
            </a:r>
            <a:r>
              <a:rPr lang="tr-TR" sz="1600" dirty="0" smtClean="0"/>
              <a:t>oluştururlar.</a:t>
            </a:r>
            <a:endParaRPr lang="tr-TR" sz="1600" u="sng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094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39502"/>
            <a:ext cx="5917002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146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95486"/>
            <a:ext cx="4191953" cy="4515758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4067944" y="438933"/>
            <a:ext cx="4968552" cy="2554545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lvl="2"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Tüm Sahneyi </a:t>
            </a:r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Modelleme</a:t>
            </a:r>
          </a:p>
          <a:p>
            <a:pPr lvl="2" algn="just"/>
            <a:endParaRPr lang="tr-TR" sz="1600" b="1" u="sng" dirty="0">
              <a:solidFill>
                <a:schemeClr val="accent3">
                  <a:lumMod val="75000"/>
                </a:schemeClr>
              </a:solidFill>
            </a:endParaRPr>
          </a:p>
          <a:p>
            <a:pPr lvl="2" algn="just"/>
            <a:r>
              <a:rPr lang="tr-TR" sz="1600" dirty="0" smtClean="0"/>
              <a:t>Sahnedeki nesneler yeterince tanımlandığında ve dijital olarak kodlandığında, her biri için sahne </a:t>
            </a:r>
            <a:r>
              <a:rPr lang="tr-TR" sz="1600" dirty="0"/>
              <a:t>içerisinde bir </a:t>
            </a:r>
            <a:r>
              <a:rPr lang="tr-TR" sz="1600" dirty="0" err="1"/>
              <a:t>lokasyon</a:t>
            </a:r>
            <a:r>
              <a:rPr lang="tr-TR" sz="1600" dirty="0"/>
              <a:t>, boyut ve yerleşim ataması yapılır. </a:t>
            </a:r>
            <a:endParaRPr lang="tr-TR" sz="1600" dirty="0" smtClean="0"/>
          </a:p>
          <a:p>
            <a:pPr lvl="2" algn="just"/>
            <a:endParaRPr lang="tr-TR" sz="1600" dirty="0"/>
          </a:p>
          <a:p>
            <a:pPr lvl="2" algn="just"/>
            <a:r>
              <a:rPr lang="tr-TR" sz="1600" dirty="0" smtClean="0"/>
              <a:t>Bu </a:t>
            </a:r>
            <a:r>
              <a:rPr lang="tr-TR" sz="1600" dirty="0"/>
              <a:t>bilgi koleksiyonu daha sonra sahne çizgesi adı verilen bir veri yapısı </a:t>
            </a:r>
            <a:r>
              <a:rPr lang="tr-TR" sz="1600" dirty="0" smtClean="0"/>
              <a:t>oluşturmak için </a:t>
            </a:r>
            <a:r>
              <a:rPr lang="tr-TR" sz="1600" dirty="0"/>
              <a:t>ilişkilendirilir</a:t>
            </a:r>
            <a:r>
              <a:rPr lang="tr-TR" sz="1600" dirty="0" smtClean="0"/>
              <a:t>.</a:t>
            </a:r>
            <a:endParaRPr lang="tr-TR" sz="1600" dirty="0"/>
          </a:p>
        </p:txBody>
      </p:sp>
    </p:spTree>
    <p:extLst>
      <p:ext uri="{BB962C8B-B14F-4D97-AF65-F5344CB8AC3E}">
        <p14:creationId xmlns:p14="http://schemas.microsoft.com/office/powerpoint/2010/main" val="2268794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20080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GÖRSEL GERÇEKLEME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395536" y="1403940"/>
            <a:ext cx="871296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dirty="0"/>
              <a:t>Görsel gerçekleme işlemini gerçekleştirmenin </a:t>
            </a:r>
            <a:r>
              <a:rPr lang="tr-TR" sz="1600" dirty="0" smtClean="0"/>
              <a:t>farklı yolları </a:t>
            </a:r>
            <a:r>
              <a:rPr lang="tr-TR" sz="1600" dirty="0"/>
              <a:t>bulunmaktadır. Bu </a:t>
            </a:r>
            <a:r>
              <a:rPr lang="tr-TR" sz="1600" dirty="0" smtClean="0"/>
              <a:t>bölüm günümüzde </a:t>
            </a:r>
            <a:r>
              <a:rPr lang="tr-TR" sz="1600" dirty="0"/>
              <a:t>piyasada satışta olan </a:t>
            </a:r>
            <a:r>
              <a:rPr lang="tr-TR" sz="1600" dirty="0" smtClean="0"/>
              <a:t>popüler</a:t>
            </a:r>
            <a:r>
              <a:rPr lang="tr-TR" sz="1600" dirty="0"/>
              <a:t> (video oyunları, ev bilgisayarları, vb.) grafik sistemlerinin çoğu </a:t>
            </a:r>
            <a:r>
              <a:rPr lang="tr-TR" sz="1600" dirty="0" smtClean="0"/>
              <a:t>tarafından kullanılan </a:t>
            </a:r>
            <a:r>
              <a:rPr lang="tr-TR" sz="1600" dirty="0"/>
              <a:t>geleneksel yaklaşıma odaklanmıştır</a:t>
            </a:r>
            <a:r>
              <a:rPr lang="tr-TR" sz="1600" dirty="0" smtClean="0"/>
              <a:t>.</a:t>
            </a:r>
          </a:p>
          <a:p>
            <a:pPr algn="just"/>
            <a:endParaRPr lang="tr-TR" sz="1600" dirty="0"/>
          </a:p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Işık-Yüzey </a:t>
            </a:r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Etkileşimi</a:t>
            </a:r>
          </a:p>
          <a:p>
            <a:pPr algn="just"/>
            <a:endParaRPr lang="tr-TR" sz="1600" b="1" u="sng" dirty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dirty="0"/>
              <a:t>Bir nesnenin materyal özelliklerine bağlı olarak, yüzeyine çarpan ışık </a:t>
            </a:r>
            <a:r>
              <a:rPr lang="tr-TR" sz="1600" dirty="0" smtClean="0"/>
              <a:t>soğurulabilir, yansıyan </a:t>
            </a:r>
            <a:r>
              <a:rPr lang="tr-TR" sz="1600" dirty="0"/>
              <a:t>ışık olarak yüzey dışına gönderilebilir ya da kırılan </a:t>
            </a:r>
            <a:r>
              <a:rPr lang="tr-TR" sz="1600" dirty="0" smtClean="0"/>
              <a:t>ışık olarak </a:t>
            </a:r>
            <a:r>
              <a:rPr lang="tr-TR" sz="1600" dirty="0"/>
              <a:t>yüzeyin içinden geçebilir (ve bükülebilir).</a:t>
            </a:r>
          </a:p>
        </p:txBody>
      </p:sp>
    </p:spTree>
    <p:extLst>
      <p:ext uri="{BB962C8B-B14F-4D97-AF65-F5344CB8AC3E}">
        <p14:creationId xmlns:p14="http://schemas.microsoft.com/office/powerpoint/2010/main" val="1190565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662</Words>
  <Application>Microsoft Office PowerPoint</Application>
  <PresentationFormat>Ekran Gösterisi (16:9)</PresentationFormat>
  <Paragraphs>69</Paragraphs>
  <Slides>21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4" baseType="lpstr">
      <vt:lpstr>Arial</vt:lpstr>
      <vt:lpstr>Calibri</vt:lpstr>
      <vt:lpstr>Ofis Teması</vt:lpstr>
      <vt:lpstr>PowerPoint Sunusu</vt:lpstr>
      <vt:lpstr>PowerPoint Sunusu</vt:lpstr>
      <vt:lpstr>BÖLÜM 10</vt:lpstr>
      <vt:lpstr>BİLGİSAYAR GRAFİKLERİNİN KAPSAMI</vt:lpstr>
      <vt:lpstr>3D GRAFİKLERE GENEL BAKIŞ</vt:lpstr>
      <vt:lpstr>MODELLEME</vt:lpstr>
      <vt:lpstr>PowerPoint Sunusu</vt:lpstr>
      <vt:lpstr>PowerPoint Sunusu</vt:lpstr>
      <vt:lpstr>GÖRSEL GERÇEKLEME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KÜRESEL IŞIKLANDIRMAYLA İLGİLENMEK</vt:lpstr>
      <vt:lpstr>PowerPoint Sunusu</vt:lpstr>
      <vt:lpstr>PowerPoint Sunusu</vt:lpstr>
      <vt:lpstr>ANİMASYON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onur</dc:creator>
  <cp:lastModifiedBy>ronaldinho424</cp:lastModifiedBy>
  <cp:revision>20</cp:revision>
  <dcterms:created xsi:type="dcterms:W3CDTF">2018-02-03T22:26:31Z</dcterms:created>
  <dcterms:modified xsi:type="dcterms:W3CDTF">2018-02-05T14:16:38Z</dcterms:modified>
</cp:coreProperties>
</file>