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D27D00"/>
    <a:srgbClr val="CC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İŞLEME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BİLGİSAYAR MİMARİSİ</a:t>
          </a:r>
          <a:endParaRPr lang="tr-TR" sz="1400" b="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MAKİNE DİLİ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PROGRAM YÜRÜTME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ARİTMETİK/MANTIK KOMUTLARI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C5CEE469-C162-44A8-9DBB-D753483D4D6A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DİĞER MİMARİLER</a:t>
          </a:r>
          <a:endParaRPr lang="tr-TR" sz="1400" b="0" dirty="0"/>
        </a:p>
      </dgm:t>
    </dgm:pt>
    <dgm:pt modelId="{F7980433-B35B-4929-A1A6-9A9848E086B1}" type="parTrans" cxnId="{B4A649A6-DA92-4F5F-995C-CE6A90BC2689}">
      <dgm:prSet/>
      <dgm:spPr/>
      <dgm:t>
        <a:bodyPr/>
        <a:lstStyle/>
        <a:p>
          <a:endParaRPr lang="tr-TR"/>
        </a:p>
      </dgm:t>
    </dgm:pt>
    <dgm:pt modelId="{0AD0D94A-3D6C-4E4A-95F5-D94C013C16D4}" type="sibTrans" cxnId="{B4A649A6-DA92-4F5F-995C-CE6A90BC2689}">
      <dgm:prSet/>
      <dgm:spPr/>
      <dgm:t>
        <a:bodyPr/>
        <a:lstStyle/>
        <a:p>
          <a:endParaRPr lang="tr-TR"/>
        </a:p>
      </dgm:t>
    </dgm:pt>
    <dgm:pt modelId="{487DCE4D-1FDD-4420-BB55-A4DD150E7295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VERİ İŞLEMEYİ PROGRAMLAMAK</a:t>
          </a:r>
          <a:endParaRPr lang="tr-TR" sz="1400" b="0" dirty="0"/>
        </a:p>
      </dgm:t>
    </dgm:pt>
    <dgm:pt modelId="{B18A2AF5-DF24-426F-9EEE-A95DB7E6CA36}" type="parTrans" cxnId="{78CE2AC0-6817-4C73-9ECC-63AB2214B5C4}">
      <dgm:prSet/>
      <dgm:spPr/>
      <dgm:t>
        <a:bodyPr/>
        <a:lstStyle/>
        <a:p>
          <a:endParaRPr lang="tr-TR"/>
        </a:p>
      </dgm:t>
    </dgm:pt>
    <dgm:pt modelId="{E44EADA4-B412-4E49-9459-C479601F07BD}" type="sibTrans" cxnId="{78CE2AC0-6817-4C73-9ECC-63AB2214B5C4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DİĞER CİHAZLARLA HABERLEŞME</a:t>
          </a:r>
          <a:endParaRPr lang="tr-TR" sz="1400" b="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9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9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9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9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9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9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9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  <dgm:pt modelId="{52A54105-C42B-4517-BE26-6E1F46EA80F2}" type="pres">
      <dgm:prSet presAssocID="{487DCE4D-1FDD-4420-BB55-A4DD150E7295}" presName="aNode" presStyleLbl="fgAcc1" presStyleIdx="7" presStyleCnt="9" custScaleX="133753" custScaleY="991198" custLinFactY="400000" custLinFactNeighborX="723" custLinFactNeighborY="497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CEC9F9C-754B-4DCC-A076-F5D3FFD7DEE6}" type="pres">
      <dgm:prSet presAssocID="{487DCE4D-1FDD-4420-BB55-A4DD150E7295}" presName="aSpace" presStyleCnt="0"/>
      <dgm:spPr/>
      <dgm:t>
        <a:bodyPr/>
        <a:lstStyle/>
        <a:p>
          <a:endParaRPr lang="tr-TR"/>
        </a:p>
      </dgm:t>
    </dgm:pt>
    <dgm:pt modelId="{753001CB-9CA1-4ADA-A1FD-F0EEE869009E}" type="pres">
      <dgm:prSet presAssocID="{C5CEE469-C162-44A8-9DBB-D753483D4D6A}" presName="aNode" presStyleLbl="fgAcc1" presStyleIdx="8" presStyleCnt="9" custScaleX="133753" custScaleY="991198" custLinFactY="538136" custLinFactNeighborX="723" custLinFactNeighborY="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C6F859-3C3C-4D7E-8F3B-690B8CD7A85F}" type="pres">
      <dgm:prSet presAssocID="{C5CEE469-C162-44A8-9DBB-D753483D4D6A}" presName="aSpace" presStyleCnt="0"/>
      <dgm:spPr/>
      <dgm:t>
        <a:bodyPr/>
        <a:lstStyle/>
        <a:p>
          <a:endParaRPr lang="tr-TR"/>
        </a:p>
      </dgm:t>
    </dgm:pt>
  </dgm:ptLst>
  <dgm:cxnLst>
    <dgm:cxn modelId="{FED53AEB-A920-482E-BAC8-3D38E645FB0E}" type="presOf" srcId="{D54789D8-4BAC-44C2-9BFA-E4F2D262EC18}" destId="{CAB429B7-F675-4663-977A-DD2612BED07E}" srcOrd="0" destOrd="0" presId="urn:microsoft.com/office/officeart/2005/8/layout/pyramid2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B4A649A6-DA92-4F5F-995C-CE6A90BC2689}" srcId="{5F982045-0E3B-470B-85B4-05DDC0C9E267}" destId="{C5CEE469-C162-44A8-9DBB-D753483D4D6A}" srcOrd="8" destOrd="0" parTransId="{F7980433-B35B-4929-A1A6-9A9848E086B1}" sibTransId="{0AD0D94A-3D6C-4E4A-95F5-D94C013C16D4}"/>
    <dgm:cxn modelId="{17CEEF3B-E970-4432-BE94-8198DCEFD353}" type="presOf" srcId="{5F982045-0E3B-470B-85B4-05DDC0C9E267}" destId="{0509ADE9-40BF-4C49-91EE-4B4FE5A1CAF6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3C93191E-6E09-430A-AAC4-876F04394213}" type="presOf" srcId="{C5CEE469-C162-44A8-9DBB-D753483D4D6A}" destId="{753001CB-9CA1-4ADA-A1FD-F0EEE869009E}" srcOrd="0" destOrd="0" presId="urn:microsoft.com/office/officeart/2005/8/layout/pyramid2"/>
    <dgm:cxn modelId="{0A1F8ABF-476D-4567-8755-FE274D486585}" type="presOf" srcId="{2C951C0C-380A-413B-AC5E-140FD9C37779}" destId="{467AA055-2F32-4B49-A121-F192D63D47F1}" srcOrd="0" destOrd="0" presId="urn:microsoft.com/office/officeart/2005/8/layout/pyramid2"/>
    <dgm:cxn modelId="{CC7DC1F0-D9E1-45FA-989F-E1C487274B01}" type="presOf" srcId="{F27FBE05-53F3-451B-BD2D-A8C1A004DD33}" destId="{104D8CEC-A0EE-4F65-B2C6-9E9FF1349561}" srcOrd="0" destOrd="0" presId="urn:microsoft.com/office/officeart/2005/8/layout/pyramid2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78CE2AC0-6817-4C73-9ECC-63AB2214B5C4}" srcId="{5F982045-0E3B-470B-85B4-05DDC0C9E267}" destId="{487DCE4D-1FDD-4420-BB55-A4DD150E7295}" srcOrd="7" destOrd="0" parTransId="{B18A2AF5-DF24-426F-9EEE-A95DB7E6CA36}" sibTransId="{E44EADA4-B412-4E49-9459-C479601F07BD}"/>
    <dgm:cxn modelId="{6D617B57-31CD-4BF9-AFB4-123218CA6375}" type="presOf" srcId="{487DCE4D-1FDD-4420-BB55-A4DD150E7295}" destId="{52A54105-C42B-4517-BE26-6E1F46EA80F2}" srcOrd="0" destOrd="0" presId="urn:microsoft.com/office/officeart/2005/8/layout/pyramid2"/>
    <dgm:cxn modelId="{B63469F8-2EF0-47C9-8767-90211A3B16D9}" type="presOf" srcId="{E52610D4-567E-40F0-8135-82815B725D92}" destId="{843188A1-18FC-4DBC-8EA2-40CCB7941006}" srcOrd="0" destOrd="0" presId="urn:microsoft.com/office/officeart/2005/8/layout/pyramid2"/>
    <dgm:cxn modelId="{6A380BEF-DF86-474A-B6C7-8D5EADF13326}" type="presOf" srcId="{D7DCE917-AA5C-4A7B-9D02-CB75BB1DE11E}" destId="{D62368AF-0BD8-45A1-9C1B-748AEC3BB4B5}" srcOrd="0" destOrd="0" presId="urn:microsoft.com/office/officeart/2005/8/layout/pyramid2"/>
    <dgm:cxn modelId="{E1B1A473-A39B-4C5C-809A-81D06E92B5FA}" type="presOf" srcId="{7A91A008-17B1-49D8-953E-238AF4448626}" destId="{A960280E-6147-4563-B53C-599A4B2B5E3E}" srcOrd="0" destOrd="0" presId="urn:microsoft.com/office/officeart/2005/8/layout/pyramid2"/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3591DE65-C7EB-4D68-80B9-DFD59F657B82}" type="presOf" srcId="{855EB9AA-85F8-46E0-BBDB-DAA9E78640A3}" destId="{ACE5D484-629A-438E-A489-5C86A968ACEA}" srcOrd="0" destOrd="0" presId="urn:microsoft.com/office/officeart/2005/8/layout/pyramid2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C20E9424-A7B9-4D90-9C96-5E775C154875}" type="presParOf" srcId="{0509ADE9-40BF-4C49-91EE-4B4FE5A1CAF6}" destId="{67273E9C-8588-411A-8DF1-A26EF3D1D264}" srcOrd="0" destOrd="0" presId="urn:microsoft.com/office/officeart/2005/8/layout/pyramid2"/>
    <dgm:cxn modelId="{70C80863-A8A6-4335-8A98-031731BD9FAD}" type="presParOf" srcId="{0509ADE9-40BF-4C49-91EE-4B4FE5A1CAF6}" destId="{3A69E0DE-8CC8-463F-9A61-13809A0CB39D}" srcOrd="1" destOrd="0" presId="urn:microsoft.com/office/officeart/2005/8/layout/pyramid2"/>
    <dgm:cxn modelId="{A9522F66-FB73-479A-99FC-ADA50B6F2154}" type="presParOf" srcId="{3A69E0DE-8CC8-463F-9A61-13809A0CB39D}" destId="{467AA055-2F32-4B49-A121-F192D63D47F1}" srcOrd="0" destOrd="0" presId="urn:microsoft.com/office/officeart/2005/8/layout/pyramid2"/>
    <dgm:cxn modelId="{90E5C799-883C-45EF-B5EF-E777457D69FF}" type="presParOf" srcId="{3A69E0DE-8CC8-463F-9A61-13809A0CB39D}" destId="{13534258-6950-4F58-AC54-AC3B617B9138}" srcOrd="1" destOrd="0" presId="urn:microsoft.com/office/officeart/2005/8/layout/pyramid2"/>
    <dgm:cxn modelId="{600BEA2D-BCDE-4582-A2FA-CD3DE4276603}" type="presParOf" srcId="{3A69E0DE-8CC8-463F-9A61-13809A0CB39D}" destId="{ACE5D484-629A-438E-A489-5C86A968ACEA}" srcOrd="2" destOrd="0" presId="urn:microsoft.com/office/officeart/2005/8/layout/pyramid2"/>
    <dgm:cxn modelId="{CB967AB4-33B7-42F2-9CAD-7C437C6C9434}" type="presParOf" srcId="{3A69E0DE-8CC8-463F-9A61-13809A0CB39D}" destId="{0379818B-4A5A-4DD8-899D-4659C473A8DB}" srcOrd="3" destOrd="0" presId="urn:microsoft.com/office/officeart/2005/8/layout/pyramid2"/>
    <dgm:cxn modelId="{7D6CBEAD-D4AA-463A-9B7B-A57390F8244E}" type="presParOf" srcId="{3A69E0DE-8CC8-463F-9A61-13809A0CB39D}" destId="{843188A1-18FC-4DBC-8EA2-40CCB7941006}" srcOrd="4" destOrd="0" presId="urn:microsoft.com/office/officeart/2005/8/layout/pyramid2"/>
    <dgm:cxn modelId="{B4980599-E3CD-4853-A8C5-58EDD8F14F0D}" type="presParOf" srcId="{3A69E0DE-8CC8-463F-9A61-13809A0CB39D}" destId="{F33E9341-8C87-47DF-A6BD-FAFECCF0D734}" srcOrd="5" destOrd="0" presId="urn:microsoft.com/office/officeart/2005/8/layout/pyramid2"/>
    <dgm:cxn modelId="{DDAE4AE2-1B46-4A15-8645-817E4DEF931E}" type="presParOf" srcId="{3A69E0DE-8CC8-463F-9A61-13809A0CB39D}" destId="{CAB429B7-F675-4663-977A-DD2612BED07E}" srcOrd="6" destOrd="0" presId="urn:microsoft.com/office/officeart/2005/8/layout/pyramid2"/>
    <dgm:cxn modelId="{8FC27EE0-5DC0-4B59-8DFB-233EE16B041C}" type="presParOf" srcId="{3A69E0DE-8CC8-463F-9A61-13809A0CB39D}" destId="{B5AC958C-9A77-48C7-A2CC-71B7BCD8AB59}" srcOrd="7" destOrd="0" presId="urn:microsoft.com/office/officeart/2005/8/layout/pyramid2"/>
    <dgm:cxn modelId="{E0AF9563-6047-4D8B-B106-6D62D9222366}" type="presParOf" srcId="{3A69E0DE-8CC8-463F-9A61-13809A0CB39D}" destId="{D62368AF-0BD8-45A1-9C1B-748AEC3BB4B5}" srcOrd="8" destOrd="0" presId="urn:microsoft.com/office/officeart/2005/8/layout/pyramid2"/>
    <dgm:cxn modelId="{F74F293C-4E59-42EA-8564-9535A99F0E9C}" type="presParOf" srcId="{3A69E0DE-8CC8-463F-9A61-13809A0CB39D}" destId="{0B926CE7-907A-45DB-AB51-2CDF9E1EB1AB}" srcOrd="9" destOrd="0" presId="urn:microsoft.com/office/officeart/2005/8/layout/pyramid2"/>
    <dgm:cxn modelId="{22829998-A617-4F68-A6E4-1837AD92388D}" type="presParOf" srcId="{3A69E0DE-8CC8-463F-9A61-13809A0CB39D}" destId="{104D8CEC-A0EE-4F65-B2C6-9E9FF1349561}" srcOrd="10" destOrd="0" presId="urn:microsoft.com/office/officeart/2005/8/layout/pyramid2"/>
    <dgm:cxn modelId="{5D567871-37DC-44A7-808A-E4766FB3E22D}" type="presParOf" srcId="{3A69E0DE-8CC8-463F-9A61-13809A0CB39D}" destId="{C6B282E4-34A5-46B2-8793-57562D1A6D25}" srcOrd="11" destOrd="0" presId="urn:microsoft.com/office/officeart/2005/8/layout/pyramid2"/>
    <dgm:cxn modelId="{9CF542C5-08D6-4ECD-B9EC-C7005ED71B1B}" type="presParOf" srcId="{3A69E0DE-8CC8-463F-9A61-13809A0CB39D}" destId="{A960280E-6147-4563-B53C-599A4B2B5E3E}" srcOrd="12" destOrd="0" presId="urn:microsoft.com/office/officeart/2005/8/layout/pyramid2"/>
    <dgm:cxn modelId="{0466D140-4C12-4152-B666-5709FB381AA6}" type="presParOf" srcId="{3A69E0DE-8CC8-463F-9A61-13809A0CB39D}" destId="{486BD202-D7CC-4B48-BC4A-363741A37F49}" srcOrd="13" destOrd="0" presId="urn:microsoft.com/office/officeart/2005/8/layout/pyramid2"/>
    <dgm:cxn modelId="{31B10086-1120-4D02-B793-802CCCAC8C39}" type="presParOf" srcId="{3A69E0DE-8CC8-463F-9A61-13809A0CB39D}" destId="{52A54105-C42B-4517-BE26-6E1F46EA80F2}" srcOrd="14" destOrd="0" presId="urn:microsoft.com/office/officeart/2005/8/layout/pyramid2"/>
    <dgm:cxn modelId="{4F7D4B6F-14AF-4DA6-BA7F-963C031D5842}" type="presParOf" srcId="{3A69E0DE-8CC8-463F-9A61-13809A0CB39D}" destId="{2CEC9F9C-754B-4DCC-A076-F5D3FFD7DEE6}" srcOrd="15" destOrd="0" presId="urn:microsoft.com/office/officeart/2005/8/layout/pyramid2"/>
    <dgm:cxn modelId="{EFAC12BD-A19D-4A09-9FF9-9235B8FB437C}" type="presParOf" srcId="{3A69E0DE-8CC8-463F-9A61-13809A0CB39D}" destId="{753001CB-9CA1-4ADA-A1FD-F0EEE869009E}" srcOrd="16" destOrd="0" presId="urn:microsoft.com/office/officeart/2005/8/layout/pyramid2"/>
    <dgm:cxn modelId="{9C3CB2A8-E37C-4418-83FA-AD9957E14A53}" type="presParOf" srcId="{3A69E0DE-8CC8-463F-9A61-13809A0CB39D}" destId="{90C6F859-3C3C-4D7E-8F3B-690B8CD7A85F}" srcOrd="1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226473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8633" y="246824"/>
        <a:ext cx="4091119" cy="376199"/>
      </dsp:txXfrm>
    </dsp:sp>
    <dsp:sp modelId="{ACE5D484-629A-438E-A489-5C86A968ACEA}">
      <dsp:nvSpPr>
        <dsp:cNvPr id="0" name=""/>
        <dsp:cNvSpPr/>
      </dsp:nvSpPr>
      <dsp:spPr>
        <a:xfrm>
          <a:off x="2448282" y="712127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İŞLEME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8633" y="732478"/>
        <a:ext cx="4091119" cy="376199"/>
      </dsp:txXfrm>
    </dsp:sp>
    <dsp:sp modelId="{843188A1-18FC-4DBC-8EA2-40CCB7941006}">
      <dsp:nvSpPr>
        <dsp:cNvPr id="0" name=""/>
        <dsp:cNvSpPr/>
      </dsp:nvSpPr>
      <dsp:spPr>
        <a:xfrm>
          <a:off x="2448282" y="1197782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BİLGİSAYAR MİMARİSİ</a:t>
          </a:r>
          <a:endParaRPr lang="tr-TR" sz="1400" b="0" kern="1200" dirty="0"/>
        </a:p>
      </dsp:txBody>
      <dsp:txXfrm>
        <a:off x="2468633" y="1218133"/>
        <a:ext cx="4091119" cy="376199"/>
      </dsp:txXfrm>
    </dsp:sp>
    <dsp:sp modelId="{CAB429B7-F675-4663-977A-DD2612BED07E}">
      <dsp:nvSpPr>
        <dsp:cNvPr id="0" name=""/>
        <dsp:cNvSpPr/>
      </dsp:nvSpPr>
      <dsp:spPr>
        <a:xfrm>
          <a:off x="2448282" y="1683436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MAKİNE DİLİ</a:t>
          </a:r>
        </a:p>
      </dsp:txBody>
      <dsp:txXfrm>
        <a:off x="2468633" y="1703787"/>
        <a:ext cx="4091119" cy="376199"/>
      </dsp:txXfrm>
    </dsp:sp>
    <dsp:sp modelId="{D62368AF-0BD8-45A1-9C1B-748AEC3BB4B5}">
      <dsp:nvSpPr>
        <dsp:cNvPr id="0" name=""/>
        <dsp:cNvSpPr/>
      </dsp:nvSpPr>
      <dsp:spPr>
        <a:xfrm>
          <a:off x="2448282" y="2169089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PROGRAM YÜRÜTME</a:t>
          </a:r>
        </a:p>
      </dsp:txBody>
      <dsp:txXfrm>
        <a:off x="2468633" y="2189440"/>
        <a:ext cx="4091119" cy="376199"/>
      </dsp:txXfrm>
    </dsp:sp>
    <dsp:sp modelId="{104D8CEC-A0EE-4F65-B2C6-9E9FF1349561}">
      <dsp:nvSpPr>
        <dsp:cNvPr id="0" name=""/>
        <dsp:cNvSpPr/>
      </dsp:nvSpPr>
      <dsp:spPr>
        <a:xfrm>
          <a:off x="2448282" y="2654744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ARİTMETİK/MANTIK KOMUTLARI</a:t>
          </a:r>
        </a:p>
      </dsp:txBody>
      <dsp:txXfrm>
        <a:off x="2468633" y="2675095"/>
        <a:ext cx="4091119" cy="376199"/>
      </dsp:txXfrm>
    </dsp:sp>
    <dsp:sp modelId="{A960280E-6147-4563-B53C-599A4B2B5E3E}">
      <dsp:nvSpPr>
        <dsp:cNvPr id="0" name=""/>
        <dsp:cNvSpPr/>
      </dsp:nvSpPr>
      <dsp:spPr>
        <a:xfrm>
          <a:off x="2448282" y="3140398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DİĞER CİHAZLARLA HABERLEŞME</a:t>
          </a:r>
          <a:endParaRPr lang="tr-TR" sz="1400" b="0" kern="1200" dirty="0"/>
        </a:p>
      </dsp:txBody>
      <dsp:txXfrm>
        <a:off x="2468633" y="3160749"/>
        <a:ext cx="4091119" cy="376199"/>
      </dsp:txXfrm>
    </dsp:sp>
    <dsp:sp modelId="{52A54105-C42B-4517-BE26-6E1F46EA80F2}">
      <dsp:nvSpPr>
        <dsp:cNvPr id="0" name=""/>
        <dsp:cNvSpPr/>
      </dsp:nvSpPr>
      <dsp:spPr>
        <a:xfrm>
          <a:off x="2448282" y="3626052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VERİ İŞLEMEYİ PROGRAMLAMAK</a:t>
          </a:r>
          <a:endParaRPr lang="tr-TR" sz="1400" b="0" kern="1200" dirty="0"/>
        </a:p>
      </dsp:txBody>
      <dsp:txXfrm>
        <a:off x="2468633" y="3646403"/>
        <a:ext cx="4091119" cy="376199"/>
      </dsp:txXfrm>
    </dsp:sp>
    <dsp:sp modelId="{753001CB-9CA1-4ADA-A1FD-F0EEE869009E}">
      <dsp:nvSpPr>
        <dsp:cNvPr id="0" name=""/>
        <dsp:cNvSpPr/>
      </dsp:nvSpPr>
      <dsp:spPr>
        <a:xfrm>
          <a:off x="2448282" y="4111706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DİĞER MİMARİLER</a:t>
          </a:r>
          <a:endParaRPr lang="tr-TR" sz="1400" b="0" kern="1200" dirty="0"/>
        </a:p>
      </dsp:txBody>
      <dsp:txXfrm>
        <a:off x="2468633" y="4132057"/>
        <a:ext cx="4091119" cy="376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F4277-9699-4DB8-8910-24E5E6DF160D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9850F-735A-404B-93CA-DBA32160CE0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779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D9850F-735A-404B-93CA-DBA32160CE0F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646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492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950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0925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852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744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9185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1315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440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344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1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70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68FE3-85BF-4FAF-B79E-9C438D04FC8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4C701-B666-4B39-89BC-D5C50D9E778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8919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9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3721"/>
            <a:ext cx="5472608" cy="485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8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1203598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Program Veriye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Karşı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Bir bilgisayarın belleğinde, farklı yerlerde durdukları sürece, aynı anda </a:t>
            </a:r>
            <a:r>
              <a:rPr lang="tr-TR" sz="1600" dirty="0" smtClean="0"/>
              <a:t>birçok program </a:t>
            </a:r>
            <a:r>
              <a:rPr lang="tr-TR" sz="1600" dirty="0"/>
              <a:t>bulunabilir. Bilgisayar çalışmaya başladığında hangi </a:t>
            </a:r>
            <a:r>
              <a:rPr lang="tr-TR" sz="1600" dirty="0" smtClean="0"/>
              <a:t>programın yürütüleceğini belirlemek </a:t>
            </a:r>
            <a:r>
              <a:rPr lang="tr-TR" sz="1600" dirty="0"/>
              <a:t>için program sayacının içeriğinin uygun </a:t>
            </a:r>
            <a:r>
              <a:rPr lang="tr-TR" sz="1600" dirty="0" smtClean="0"/>
              <a:t>şekilde doldurulması </a:t>
            </a:r>
            <a:r>
              <a:rPr lang="tr-TR" sz="1600" dirty="0"/>
              <a:t>yeterlidir.</a:t>
            </a:r>
          </a:p>
        </p:txBody>
      </p:sp>
    </p:spTree>
    <p:extLst>
      <p:ext uri="{BB962C8B-B14F-4D97-AF65-F5344CB8AC3E}">
        <p14:creationId xmlns:p14="http://schemas.microsoft.com/office/powerpoint/2010/main" val="237249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792088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ARİTMETİK/MANTIK KOMUTLARI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77155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Mantık İşlemleri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Tek </a:t>
            </a:r>
            <a:r>
              <a:rPr lang="tr-TR" sz="1600" dirty="0"/>
              <a:t>bir çıkış dizgesi oluşturmak için iki dizgenin bitlerini </a:t>
            </a:r>
            <a:r>
              <a:rPr lang="tr-TR" sz="1600" dirty="0" smtClean="0"/>
              <a:t>birleştiren </a:t>
            </a:r>
            <a:r>
              <a:rPr lang="tr-TR" sz="1600" b="1" dirty="0" err="1" smtClean="0"/>
              <a:t>bitsel</a:t>
            </a:r>
            <a:r>
              <a:rPr lang="tr-TR" sz="1600" b="1" dirty="0" smtClean="0"/>
              <a:t> işlemler</a:t>
            </a:r>
            <a:r>
              <a:rPr lang="tr-TR" sz="1600" dirty="0" smtClean="0"/>
              <a:t>e genişletilebilirler</a:t>
            </a:r>
            <a:r>
              <a:rPr lang="tr-TR" sz="1600" dirty="0"/>
              <a:t>. İki dizgeyi bir mantık </a:t>
            </a:r>
            <a:r>
              <a:rPr lang="tr-TR" sz="1600" dirty="0" smtClean="0"/>
              <a:t>işlemine sokmak </a:t>
            </a:r>
            <a:r>
              <a:rPr lang="tr-TR" sz="1600" dirty="0"/>
              <a:t>için dizgelerin aynı sıralarında bulunan bitler basit mantık </a:t>
            </a:r>
            <a:r>
              <a:rPr lang="tr-TR" sz="1600" dirty="0" smtClean="0"/>
              <a:t>işlemine sokulurlar</a:t>
            </a:r>
            <a:r>
              <a:rPr lang="tr-TR" sz="1600" dirty="0"/>
              <a:t>.</a:t>
            </a:r>
          </a:p>
        </p:txBody>
      </p:sp>
      <p:grpSp>
        <p:nvGrpSpPr>
          <p:cNvPr id="4" name="Grup 3"/>
          <p:cNvGrpSpPr/>
          <p:nvPr/>
        </p:nvGrpSpPr>
        <p:grpSpPr>
          <a:xfrm>
            <a:off x="755576" y="2283718"/>
            <a:ext cx="7056784" cy="2219474"/>
            <a:chOff x="755576" y="2283718"/>
            <a:chExt cx="7056784" cy="2219474"/>
          </a:xfrm>
        </p:grpSpPr>
        <p:sp>
          <p:nvSpPr>
            <p:cNvPr id="5" name="Dikdörtgen 4"/>
            <p:cNvSpPr/>
            <p:nvPr/>
          </p:nvSpPr>
          <p:spPr>
            <a:xfrm>
              <a:off x="755576" y="2283718"/>
              <a:ext cx="223224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dirty="0" smtClean="0"/>
                <a:t>         10011010</a:t>
              </a:r>
              <a:endParaRPr lang="tr-TR" dirty="0"/>
            </a:p>
            <a:p>
              <a:r>
                <a:rPr lang="tr-TR" u="sng" dirty="0"/>
                <a:t>AND 11001001</a:t>
              </a:r>
            </a:p>
            <a:p>
              <a:r>
                <a:rPr lang="tr-TR" dirty="0" smtClean="0"/>
                <a:t>         10001000</a:t>
              </a:r>
              <a:endParaRPr lang="tr-TR" dirty="0"/>
            </a:p>
          </p:txBody>
        </p:sp>
        <p:sp>
          <p:nvSpPr>
            <p:cNvPr id="6" name="Dikdörtgen 5"/>
            <p:cNvSpPr/>
            <p:nvPr/>
          </p:nvSpPr>
          <p:spPr>
            <a:xfrm>
              <a:off x="3347864" y="2283718"/>
              <a:ext cx="187220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dirty="0" smtClean="0"/>
                <a:t>         10011010</a:t>
              </a:r>
              <a:endParaRPr lang="tr-TR" dirty="0"/>
            </a:p>
            <a:p>
              <a:r>
                <a:rPr lang="tr-TR" u="sng" dirty="0"/>
                <a:t>OR </a:t>
              </a:r>
              <a:r>
                <a:rPr lang="tr-TR" u="sng" dirty="0" smtClean="0"/>
                <a:t>   11001001</a:t>
              </a:r>
              <a:endParaRPr lang="tr-TR" u="sng" dirty="0"/>
            </a:p>
            <a:p>
              <a:r>
                <a:rPr lang="tr-TR" dirty="0" smtClean="0"/>
                <a:t>         11011011</a:t>
              </a:r>
              <a:endParaRPr lang="tr-TR" dirty="0"/>
            </a:p>
          </p:txBody>
        </p:sp>
        <p:sp>
          <p:nvSpPr>
            <p:cNvPr id="7" name="Dikdörtgen 6"/>
            <p:cNvSpPr/>
            <p:nvPr/>
          </p:nvSpPr>
          <p:spPr>
            <a:xfrm>
              <a:off x="5652120" y="2283718"/>
              <a:ext cx="2160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dirty="0" smtClean="0"/>
                <a:t>            10011010</a:t>
              </a:r>
              <a:endParaRPr lang="tr-TR" dirty="0"/>
            </a:p>
            <a:p>
              <a:r>
                <a:rPr lang="tr-TR" u="sng" dirty="0"/>
                <a:t>XOR </a:t>
              </a:r>
              <a:r>
                <a:rPr lang="tr-TR" u="sng" dirty="0" smtClean="0"/>
                <a:t>    11001001</a:t>
              </a:r>
              <a:endParaRPr lang="tr-TR" u="sng" dirty="0"/>
            </a:p>
            <a:p>
              <a:r>
                <a:rPr lang="tr-TR" dirty="0" smtClean="0"/>
                <a:t>            01010011</a:t>
              </a:r>
              <a:endParaRPr lang="tr-TR" dirty="0"/>
            </a:p>
          </p:txBody>
        </p:sp>
        <p:sp>
          <p:nvSpPr>
            <p:cNvPr id="10" name="Dikdörtgen 9"/>
            <p:cNvSpPr/>
            <p:nvPr/>
          </p:nvSpPr>
          <p:spPr>
            <a:xfrm>
              <a:off x="3059832" y="3579862"/>
              <a:ext cx="2160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dirty="0" smtClean="0"/>
                <a:t>               11111111</a:t>
              </a:r>
            </a:p>
            <a:p>
              <a:r>
                <a:rPr lang="tr-TR" u="sng" dirty="0" smtClean="0"/>
                <a:t>D </a:t>
              </a:r>
              <a:r>
                <a:rPr lang="tr-TR" u="sng" dirty="0"/>
                <a:t>VEYA </a:t>
              </a:r>
              <a:r>
                <a:rPr lang="tr-TR" u="sng" dirty="0" smtClean="0"/>
                <a:t> 10101010</a:t>
              </a:r>
              <a:endParaRPr lang="tr-TR" u="sng" dirty="0"/>
            </a:p>
            <a:p>
              <a:r>
                <a:rPr lang="tr-TR" dirty="0" smtClean="0"/>
                <a:t>               01010101</a:t>
              </a:r>
              <a:endParaRPr lang="tr-TR" dirty="0"/>
            </a:p>
          </p:txBody>
        </p:sp>
      </p:grpSp>
    </p:spTree>
    <p:extLst>
      <p:ext uri="{BB962C8B-B14F-4D97-AF65-F5344CB8AC3E}">
        <p14:creationId xmlns:p14="http://schemas.microsoft.com/office/powerpoint/2010/main" val="387264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95486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Döndürme ve Kaydırma İşlemleri</a:t>
            </a:r>
          </a:p>
          <a:p>
            <a:pPr algn="just"/>
            <a:r>
              <a:rPr lang="tr-TR" sz="1600" dirty="0"/>
              <a:t>Bu gruptaki komutlar bir yazmaç içerisindeki bitlerin hareket etmesini </a:t>
            </a:r>
            <a:r>
              <a:rPr lang="tr-TR" sz="1600" dirty="0" smtClean="0"/>
              <a:t>sağlar. Bu </a:t>
            </a:r>
            <a:r>
              <a:rPr lang="tr-TR" sz="1600" dirty="0"/>
              <a:t>komutlar hareketin yönüne (sağa veya sola) ve işlemin dairesel </a:t>
            </a:r>
            <a:r>
              <a:rPr lang="tr-TR" sz="1600" dirty="0" smtClean="0"/>
              <a:t>olup olmadığına göre sınıflandırılır.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Aritmetik İşlemler</a:t>
            </a:r>
          </a:p>
          <a:p>
            <a:pPr algn="just"/>
            <a:r>
              <a:rPr lang="tr-TR" sz="1600" dirty="0"/>
              <a:t>Toplama, çıkartma, çarpma ve bölme aritmetik </a:t>
            </a:r>
            <a:r>
              <a:rPr lang="tr-TR" sz="1600" dirty="0" smtClean="0"/>
              <a:t>işlemlerdir.</a:t>
            </a:r>
            <a:endParaRPr lang="tr-TR" sz="16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65146"/>
            <a:ext cx="4752528" cy="30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2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2008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CİHAZLARLA HABERLEŞME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77155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Denetleyicilerin Rolü</a:t>
            </a:r>
          </a:p>
          <a:p>
            <a:pPr algn="just"/>
            <a:r>
              <a:rPr lang="tr-TR" sz="1600" dirty="0"/>
              <a:t>Bir bilgisayar ve diğer cihaz arasındaki iletişim genellikle </a:t>
            </a:r>
            <a:r>
              <a:rPr lang="tr-TR" sz="1600" b="1" dirty="0"/>
              <a:t>denetleyici </a:t>
            </a:r>
            <a:r>
              <a:rPr lang="tr-TR" sz="1600" dirty="0" smtClean="0"/>
              <a:t>adı verilen ara birimler </a:t>
            </a:r>
            <a:r>
              <a:rPr lang="tr-TR" sz="1600" dirty="0"/>
              <a:t>tarafından yönetilir.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07654"/>
            <a:ext cx="5832648" cy="324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3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67544" y="411510"/>
            <a:ext cx="85689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Doğrudan Bellek Erişimi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Bir </a:t>
            </a:r>
            <a:r>
              <a:rPr lang="tr-TR" sz="1600" dirty="0"/>
              <a:t>denetleyici bilgisayarın veri yoluna bağlı olduğu için CPU’nun </a:t>
            </a:r>
            <a:r>
              <a:rPr lang="tr-TR" sz="1600" dirty="0" smtClean="0"/>
              <a:t>kullanmadığı zamanlarda </a:t>
            </a:r>
            <a:r>
              <a:rPr lang="tr-TR" sz="1600" dirty="0"/>
              <a:t>veri yolu üzerinden ana bellekle direkt olarak iletişim </a:t>
            </a:r>
            <a:r>
              <a:rPr lang="tr-TR" sz="1600" dirty="0" smtClean="0"/>
              <a:t>kurabilir. Denetleyicilerin </a:t>
            </a:r>
            <a:r>
              <a:rPr lang="tr-TR" sz="1600" dirty="0"/>
              <a:t>ana belleğe bu şekilde erişmesine </a:t>
            </a:r>
            <a:r>
              <a:rPr lang="tr-TR" sz="1600" b="1" dirty="0"/>
              <a:t>Doğrudan </a:t>
            </a:r>
            <a:r>
              <a:rPr lang="tr-TR" sz="1600" b="1" dirty="0" smtClean="0"/>
              <a:t>Bellek </a:t>
            </a:r>
            <a:r>
              <a:rPr lang="en-US" sz="1600" b="1" dirty="0" err="1" smtClean="0"/>
              <a:t>Erişimi</a:t>
            </a:r>
            <a:r>
              <a:rPr lang="en-US" sz="1600" b="1" dirty="0" smtClean="0"/>
              <a:t> </a:t>
            </a:r>
            <a:r>
              <a:rPr lang="en-US" sz="1600" dirty="0"/>
              <a:t>(</a:t>
            </a:r>
            <a:r>
              <a:rPr lang="en-US" sz="1600" b="1" dirty="0"/>
              <a:t>DBE</a:t>
            </a:r>
            <a:r>
              <a:rPr lang="en-US" sz="1600" dirty="0"/>
              <a:t>, </a:t>
            </a:r>
            <a:r>
              <a:rPr lang="en-US" sz="1600" b="1" dirty="0"/>
              <a:t>Direct Memory Access </a:t>
            </a:r>
            <a:r>
              <a:rPr lang="en-US" sz="1600" dirty="0"/>
              <a:t>– </a:t>
            </a:r>
            <a:r>
              <a:rPr lang="en-US" sz="1600" b="1" dirty="0"/>
              <a:t>DMA</a:t>
            </a:r>
            <a:r>
              <a:rPr lang="en-US" sz="1600" dirty="0"/>
              <a:t>) </a:t>
            </a:r>
            <a:r>
              <a:rPr lang="en-US" sz="1600" dirty="0" err="1"/>
              <a:t>adı</a:t>
            </a:r>
            <a:r>
              <a:rPr lang="en-US" sz="1600" dirty="0"/>
              <a:t> </a:t>
            </a:r>
            <a:r>
              <a:rPr lang="en-US" sz="1600" dirty="0" err="1"/>
              <a:t>verilir</a:t>
            </a:r>
            <a:r>
              <a:rPr lang="en-US" sz="1600" dirty="0" smtClean="0"/>
              <a:t>.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El Sıkışma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Yazıcıya </a:t>
            </a:r>
            <a:r>
              <a:rPr lang="tr-TR" sz="1600" dirty="0"/>
              <a:t>bir </a:t>
            </a:r>
            <a:r>
              <a:rPr lang="tr-TR" sz="1600" dirty="0" smtClean="0"/>
              <a:t>doküman göndermek </a:t>
            </a:r>
            <a:r>
              <a:rPr lang="tr-TR" sz="1600" dirty="0"/>
              <a:t>gibi bir işlem </a:t>
            </a:r>
            <a:r>
              <a:rPr lang="tr-TR" sz="1600" b="1" dirty="0"/>
              <a:t>el sıkışma </a:t>
            </a:r>
            <a:r>
              <a:rPr lang="tr-TR" sz="1600" dirty="0"/>
              <a:t>adı verilen çift yönlü bir </a:t>
            </a:r>
            <a:r>
              <a:rPr lang="tr-TR" sz="1600" dirty="0" smtClean="0"/>
              <a:t>haberleşme yöntemidir.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Popüler Haberleşme Ortamları</a:t>
            </a:r>
          </a:p>
          <a:p>
            <a:pPr algn="just"/>
            <a:r>
              <a:rPr lang="tr-TR" sz="1600" dirty="0"/>
              <a:t>İki cihaz arasındaki haberleşme iki farklı türde olabilir; paralel veya </a:t>
            </a:r>
            <a:r>
              <a:rPr lang="tr-TR" sz="1600" dirty="0" smtClean="0"/>
              <a:t>seri. Bu </a:t>
            </a:r>
            <a:r>
              <a:rPr lang="tr-TR" sz="1600" dirty="0"/>
              <a:t>terimler </a:t>
            </a:r>
            <a:r>
              <a:rPr lang="tr-TR" sz="1600" dirty="0" smtClean="0"/>
              <a:t>sinyalin ne şekilde </a:t>
            </a:r>
            <a:r>
              <a:rPr lang="tr-TR" sz="1600" dirty="0"/>
              <a:t>gönderildiğini ifade etmek için kullanılırlar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Haberleşme Hızları</a:t>
            </a:r>
          </a:p>
          <a:p>
            <a:pPr algn="just"/>
            <a:r>
              <a:rPr lang="tr-TR" sz="1600" dirty="0"/>
              <a:t>Veri bitlerinin bir bilgisayar bileşeninden bir başkasına aktarım hızı </a:t>
            </a:r>
            <a:r>
              <a:rPr lang="tr-TR" sz="1600" b="1" dirty="0" smtClean="0"/>
              <a:t>bit/ saniye </a:t>
            </a:r>
            <a:r>
              <a:rPr lang="tr-TR" sz="1600" b="1" dirty="0"/>
              <a:t>(</a:t>
            </a:r>
            <a:r>
              <a:rPr lang="tr-TR" sz="1600" b="1" dirty="0" err="1"/>
              <a:t>bps</a:t>
            </a:r>
            <a:r>
              <a:rPr lang="tr-TR" sz="1600" b="1" dirty="0"/>
              <a:t> – </a:t>
            </a:r>
            <a:r>
              <a:rPr lang="tr-TR" sz="1600" b="1" dirty="0" err="1"/>
              <a:t>bits</a:t>
            </a:r>
            <a:r>
              <a:rPr lang="tr-TR" sz="1600" b="1" dirty="0"/>
              <a:t> </a:t>
            </a:r>
            <a:r>
              <a:rPr lang="tr-TR" sz="1600" b="1" dirty="0" err="1"/>
              <a:t>per</a:t>
            </a:r>
            <a:r>
              <a:rPr lang="tr-TR" sz="1600" b="1" dirty="0"/>
              <a:t> </a:t>
            </a:r>
            <a:r>
              <a:rPr lang="tr-TR" sz="1600" b="1" dirty="0" err="1"/>
              <a:t>second</a:t>
            </a:r>
            <a:r>
              <a:rPr lang="tr-TR" sz="1600" b="1" dirty="0"/>
              <a:t>) </a:t>
            </a:r>
            <a:r>
              <a:rPr lang="tr-TR" sz="1600" dirty="0"/>
              <a:t>cinsinden ölçülür. Yaygın olarak </a:t>
            </a:r>
            <a:r>
              <a:rPr lang="tr-TR" sz="1600" dirty="0" smtClean="0"/>
              <a:t>kullanılan birimler </a:t>
            </a:r>
            <a:r>
              <a:rPr lang="tr-TR" sz="1600" b="1" dirty="0" err="1" smtClean="0"/>
              <a:t>Kbps</a:t>
            </a:r>
            <a:r>
              <a:rPr lang="tr-TR" sz="1600" dirty="0" smtClean="0"/>
              <a:t>, </a:t>
            </a:r>
            <a:r>
              <a:rPr lang="tr-TR" sz="1600" b="1" dirty="0" err="1" smtClean="0"/>
              <a:t>Mbps</a:t>
            </a:r>
            <a:r>
              <a:rPr lang="tr-TR" sz="1600" dirty="0" smtClean="0"/>
              <a:t>, </a:t>
            </a:r>
            <a:r>
              <a:rPr lang="tr-TR" sz="1600" b="1" dirty="0" err="1"/>
              <a:t>Gbps</a:t>
            </a:r>
            <a:r>
              <a:rPr lang="tr-TR" sz="1600" b="1" dirty="0"/>
              <a:t> </a:t>
            </a:r>
            <a:r>
              <a:rPr lang="tr-TR" sz="1600" dirty="0" smtClean="0"/>
              <a:t>’</a:t>
            </a:r>
            <a:r>
              <a:rPr lang="tr-TR" sz="1600" dirty="0" err="1" smtClean="0"/>
              <a:t>dir</a:t>
            </a:r>
            <a:r>
              <a:rPr lang="tr-TR" sz="1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8135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81595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İŞLEMEYİ PROGRAMLAMAK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160313"/>
            <a:ext cx="842493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 err="1"/>
              <a:t>Python</a:t>
            </a:r>
            <a:r>
              <a:rPr lang="tr-TR" sz="1600" dirty="0"/>
              <a:t> gibi programlama dillerinin en önemli özelliklerinden biri </a:t>
            </a:r>
            <a:r>
              <a:rPr lang="tr-TR" sz="1600" dirty="0" smtClean="0"/>
              <a:t>kullanıcıları işlemcinin </a:t>
            </a:r>
            <a:r>
              <a:rPr lang="tr-TR" sz="1600" dirty="0"/>
              <a:t>düşük seviyeli detaylarıyla ilgilenmekten kurtarmasıdır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Mantık ve Kaydırma İşlemleri</a:t>
            </a:r>
          </a:p>
          <a:p>
            <a:pPr algn="just"/>
            <a:r>
              <a:rPr lang="tr-TR" sz="1600" dirty="0"/>
              <a:t>Mantık ve kaydırma işlemleri her türlü nümerik veri üzerinde </a:t>
            </a:r>
            <a:r>
              <a:rPr lang="tr-TR" sz="1600" dirty="0" smtClean="0"/>
              <a:t>yürütülebilir ancak bu işlemler </a:t>
            </a:r>
            <a:r>
              <a:rPr lang="tr-TR" sz="1600" dirty="0"/>
              <a:t>genellikle verideki belirli bitler üzerinde </a:t>
            </a:r>
            <a:r>
              <a:rPr lang="tr-TR" sz="1600" dirty="0" smtClean="0"/>
              <a:t>gerçekleştirildiği için </a:t>
            </a:r>
            <a:r>
              <a:rPr lang="tr-TR" sz="1600" dirty="0"/>
              <a:t>çalışmalarını ikilik sistemde gösterilen sayılar üzerinde incelemek </a:t>
            </a:r>
            <a:r>
              <a:rPr lang="tr-TR" sz="1600" dirty="0" smtClean="0"/>
              <a:t>daha kolay </a:t>
            </a:r>
            <a:r>
              <a:rPr lang="tr-TR" sz="1600" dirty="0"/>
              <a:t>olacaktır</a:t>
            </a:r>
            <a:r>
              <a:rPr lang="tr-TR" sz="1600" dirty="0" smtClean="0"/>
              <a:t>.</a:t>
            </a:r>
          </a:p>
          <a:p>
            <a:r>
              <a:rPr lang="tr-TR" sz="1600" dirty="0"/>
              <a:t>x = 0b00110011</a:t>
            </a:r>
          </a:p>
          <a:p>
            <a:r>
              <a:rPr lang="tr-TR" sz="1600" dirty="0"/>
              <a:t>mask = </a:t>
            </a:r>
            <a:r>
              <a:rPr lang="tr-TR" sz="1600" dirty="0" smtClean="0"/>
              <a:t>0b00001111</a:t>
            </a:r>
          </a:p>
          <a:p>
            <a:endParaRPr lang="tr-TR" sz="1600" dirty="0"/>
          </a:p>
          <a:p>
            <a:r>
              <a:rPr lang="tr-TR" sz="1600" dirty="0" err="1"/>
              <a:t>print</a:t>
            </a:r>
            <a:r>
              <a:rPr lang="tr-TR" sz="1600" dirty="0"/>
              <a:t>(0b00000101 ^ 0b00000100) # Ekrana 5 XOR 4 sonucunu yazar (1)</a:t>
            </a:r>
          </a:p>
          <a:p>
            <a:r>
              <a:rPr lang="tr-TR" sz="1600" dirty="0" err="1"/>
              <a:t>print</a:t>
            </a:r>
            <a:r>
              <a:rPr lang="tr-TR" sz="1600" dirty="0"/>
              <a:t>(0b00000101 | 0b00000100) # Ekrana 5 OR 4 sonucunu yazar (5)</a:t>
            </a:r>
          </a:p>
          <a:p>
            <a:r>
              <a:rPr lang="tr-TR" sz="1600" dirty="0" err="1"/>
              <a:t>print</a:t>
            </a:r>
            <a:r>
              <a:rPr lang="tr-TR" sz="1600" dirty="0"/>
              <a:t>(0b00000101 &amp; 0b00000100) # Ekrana 5 AND 4 sonucunu yazar (4</a:t>
            </a:r>
            <a:r>
              <a:rPr lang="tr-TR" sz="1600" dirty="0" smtClean="0"/>
              <a:t>)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883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411510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Kontrol Yapıları</a:t>
            </a:r>
          </a:p>
          <a:p>
            <a:pPr algn="just"/>
            <a:r>
              <a:rPr lang="tr-TR" sz="1600" dirty="0" err="1" smtClean="0"/>
              <a:t>Python</a:t>
            </a:r>
            <a:r>
              <a:rPr lang="tr-TR" sz="1600" dirty="0" smtClean="0"/>
              <a:t> </a:t>
            </a:r>
            <a:r>
              <a:rPr lang="tr-TR" sz="1600" dirty="0"/>
              <a:t>gibi yüksek seviyeli dillerdeki </a:t>
            </a:r>
            <a:r>
              <a:rPr lang="tr-TR" sz="1600" b="1" dirty="0"/>
              <a:t>kontrol yapıları </a:t>
            </a:r>
            <a:r>
              <a:rPr lang="tr-TR" sz="1600" dirty="0"/>
              <a:t>ise daha </a:t>
            </a:r>
            <a:r>
              <a:rPr lang="tr-TR" sz="1600" dirty="0" smtClean="0"/>
              <a:t>güçlü algoritmalar yazılmasına </a:t>
            </a:r>
            <a:r>
              <a:rPr lang="tr-TR" sz="1600" dirty="0"/>
              <a:t>imkân tanır. “</a:t>
            </a:r>
            <a:r>
              <a:rPr lang="tr-TR" sz="1600" dirty="0" err="1"/>
              <a:t>if</a:t>
            </a:r>
            <a:r>
              <a:rPr lang="tr-TR" sz="1600" dirty="0"/>
              <a:t>” deyimleri bunlar için bir örnektir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i="1" dirty="0" err="1"/>
              <a:t>if</a:t>
            </a:r>
            <a:r>
              <a:rPr lang="tr-TR" sz="1600" i="1" dirty="0"/>
              <a:t> (</a:t>
            </a:r>
            <a:r>
              <a:rPr lang="tr-TR" sz="1600" i="1" dirty="0" err="1"/>
              <a:t>su_sicakligi</a:t>
            </a:r>
            <a:r>
              <a:rPr lang="tr-TR" sz="1600" i="1" dirty="0"/>
              <a:t> &gt; 140):</a:t>
            </a:r>
          </a:p>
          <a:p>
            <a:pPr algn="just"/>
            <a:r>
              <a:rPr lang="tr-TR" sz="1600" i="1" dirty="0" err="1"/>
              <a:t>print</a:t>
            </a:r>
            <a:r>
              <a:rPr lang="tr-TR" sz="1600" i="1" dirty="0"/>
              <a:t>(‘Su </a:t>
            </a:r>
            <a:r>
              <a:rPr lang="tr-TR" sz="1600" i="1" dirty="0" err="1"/>
              <a:t>cok</a:t>
            </a:r>
            <a:r>
              <a:rPr lang="tr-TR" sz="1600" i="1" dirty="0"/>
              <a:t> </a:t>
            </a:r>
            <a:r>
              <a:rPr lang="tr-TR" sz="1600" i="1" dirty="0" err="1"/>
              <a:t>sicak</a:t>
            </a:r>
            <a:r>
              <a:rPr lang="tr-TR" sz="1600" i="1" dirty="0" smtClean="0"/>
              <a:t>!’)</a:t>
            </a:r>
          </a:p>
          <a:p>
            <a:pPr algn="just"/>
            <a:endParaRPr lang="tr-TR" sz="1600" i="1" dirty="0"/>
          </a:p>
          <a:p>
            <a:r>
              <a:rPr lang="tr-TR" sz="1600" dirty="0" err="1"/>
              <a:t>while</a:t>
            </a:r>
            <a:r>
              <a:rPr lang="tr-TR" sz="1600" dirty="0"/>
              <a:t> (n &lt; 10):</a:t>
            </a:r>
          </a:p>
          <a:p>
            <a:r>
              <a:rPr lang="tr-TR" sz="1600" dirty="0" err="1"/>
              <a:t>print</a:t>
            </a:r>
            <a:r>
              <a:rPr lang="tr-TR" sz="1600" dirty="0"/>
              <a:t>(n)</a:t>
            </a:r>
          </a:p>
          <a:p>
            <a:r>
              <a:rPr lang="tr-TR" sz="1600" dirty="0"/>
              <a:t>n = n + 1</a:t>
            </a:r>
            <a:endParaRPr lang="tr-TR" sz="1600" i="1" dirty="0" smtClean="0"/>
          </a:p>
          <a:p>
            <a:pPr algn="just"/>
            <a:endParaRPr lang="tr-TR" sz="1600" i="1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Giriş ve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Çıkış</a:t>
            </a:r>
          </a:p>
          <a:p>
            <a:pPr algn="just"/>
            <a:r>
              <a:rPr lang="tr-TR" sz="1600" dirty="0"/>
              <a:t>Basit giriş işlemleri </a:t>
            </a:r>
            <a:r>
              <a:rPr lang="tr-TR" sz="1600" dirty="0" err="1"/>
              <a:t>Python’da</a:t>
            </a:r>
            <a:r>
              <a:rPr lang="tr-TR" sz="1600" dirty="0"/>
              <a:t> bulunan hazır </a:t>
            </a:r>
            <a:r>
              <a:rPr lang="tr-TR" sz="1600" b="1" dirty="0" err="1"/>
              <a:t>input</a:t>
            </a:r>
            <a:r>
              <a:rPr lang="tr-TR" sz="1600" b="1" dirty="0" smtClean="0"/>
              <a:t>() </a:t>
            </a:r>
            <a:r>
              <a:rPr lang="tr-TR" sz="1600" dirty="0" smtClean="0"/>
              <a:t>fonksiyonuyla </a:t>
            </a:r>
            <a:r>
              <a:rPr lang="tr-TR" sz="1600" dirty="0"/>
              <a:t>sağlanabilir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i="1" dirty="0" err="1"/>
              <a:t>echo</a:t>
            </a:r>
            <a:r>
              <a:rPr lang="tr-TR" sz="1600" i="1" dirty="0"/>
              <a:t> = </a:t>
            </a:r>
            <a:r>
              <a:rPr lang="tr-TR" sz="1600" i="1" dirty="0" err="1"/>
              <a:t>input</a:t>
            </a:r>
            <a:r>
              <a:rPr lang="tr-TR" sz="1600" i="1" dirty="0"/>
              <a:t>(</a:t>
            </a:r>
            <a:r>
              <a:rPr lang="tr-TR" sz="1600" i="1" dirty="0" smtClean="0"/>
              <a:t>'Lütfen </a:t>
            </a:r>
            <a:r>
              <a:rPr lang="tr-TR" sz="1600" i="1" dirty="0"/>
              <a:t>ekrana </a:t>
            </a:r>
            <a:r>
              <a:rPr lang="tr-TR" sz="1600" i="1" dirty="0" err="1"/>
              <a:t>yazilacak</a:t>
            </a:r>
            <a:r>
              <a:rPr lang="tr-TR" sz="1600" i="1" dirty="0"/>
              <a:t> karakterleri giriniz: ')</a:t>
            </a:r>
          </a:p>
          <a:p>
            <a:pPr algn="just"/>
            <a:r>
              <a:rPr lang="tr-TR" sz="1600" i="1" dirty="0" err="1"/>
              <a:t>print</a:t>
            </a:r>
            <a:r>
              <a:rPr lang="tr-TR" sz="1600" i="1" dirty="0"/>
              <a:t>(</a:t>
            </a:r>
            <a:r>
              <a:rPr lang="tr-TR" sz="1600" i="1" dirty="0" err="1"/>
              <a:t>echo</a:t>
            </a:r>
            <a:r>
              <a:rPr lang="tr-TR" sz="1600" i="1" dirty="0"/>
              <a:t> * 3)</a:t>
            </a:r>
          </a:p>
        </p:txBody>
      </p:sp>
    </p:spTree>
    <p:extLst>
      <p:ext uri="{BB962C8B-B14F-4D97-AF65-F5344CB8AC3E}">
        <p14:creationId xmlns:p14="http://schemas.microsoft.com/office/powerpoint/2010/main" val="35174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339502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Maraton İdman Asistanı</a:t>
            </a:r>
          </a:p>
          <a:p>
            <a:pPr algn="just"/>
            <a:r>
              <a:rPr lang="tr-TR" sz="1600" dirty="0" smtClean="0"/>
              <a:t>Bu </a:t>
            </a:r>
            <a:r>
              <a:rPr lang="tr-TR" sz="1600" dirty="0"/>
              <a:t>program bir maraton koşucusunun </a:t>
            </a:r>
            <a:r>
              <a:rPr lang="tr-TR" sz="1600" dirty="0" smtClean="0"/>
              <a:t>idman sürelerini </a:t>
            </a:r>
            <a:r>
              <a:rPr lang="tr-TR" sz="1600" dirty="0"/>
              <a:t>hesaplamak için kullanılacaktır.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03598"/>
            <a:ext cx="734583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3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MİMARİLER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67544" y="1211143"/>
            <a:ext cx="85689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Küme Komut İşleme (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Pipelining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algn="just"/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Yürütme </a:t>
            </a:r>
            <a:r>
              <a:rPr lang="tr-TR" sz="1600" dirty="0"/>
              <a:t>hızını artırmadan bilgisayarın üretilen işini artırmanın </a:t>
            </a:r>
            <a:r>
              <a:rPr lang="tr-TR" sz="1600" dirty="0" smtClean="0"/>
              <a:t>bir yolu </a:t>
            </a:r>
            <a:r>
              <a:rPr lang="tr-TR" sz="1600" b="1" dirty="0"/>
              <a:t>küme komut işleme </a:t>
            </a:r>
            <a:r>
              <a:rPr lang="tr-TR" sz="1600" dirty="0"/>
              <a:t>(iş hattı veya </a:t>
            </a:r>
            <a:r>
              <a:rPr lang="tr-TR" sz="1600" dirty="0" err="1"/>
              <a:t>boruhattı</a:t>
            </a:r>
            <a:r>
              <a:rPr lang="tr-TR" sz="1600" dirty="0"/>
              <a:t> olarak da kullanılmaktadır</a:t>
            </a:r>
            <a:r>
              <a:rPr lang="tr-TR" sz="1600" dirty="0" smtClean="0"/>
              <a:t>.) kavramıdır</a:t>
            </a:r>
            <a:r>
              <a:rPr lang="tr-TR" sz="1600" dirty="0"/>
              <a:t>. Bu teknikte </a:t>
            </a:r>
            <a:r>
              <a:rPr lang="tr-TR" sz="1600" dirty="0" smtClean="0"/>
              <a:t>bilgisayar </a:t>
            </a:r>
            <a:r>
              <a:rPr lang="tr-TR" sz="1600" dirty="0"/>
              <a:t>çevrimindeki adımların </a:t>
            </a:r>
            <a:r>
              <a:rPr lang="tr-TR" sz="1600" dirty="0" smtClean="0"/>
              <a:t>örtüşmesine izin </a:t>
            </a:r>
            <a:r>
              <a:rPr lang="tr-TR" sz="1600" dirty="0"/>
              <a:t>verilir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Çok İşlemcili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Makineler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Küme komut işleme kullanımı, aynı anda birden çok işlemi gerçekleştirerek </a:t>
            </a:r>
            <a:r>
              <a:rPr lang="tr-TR" sz="1600" dirty="0" smtClean="0"/>
              <a:t>performans artışı </a:t>
            </a:r>
            <a:r>
              <a:rPr lang="tr-TR" sz="1600" dirty="0"/>
              <a:t>sağlayan </a:t>
            </a:r>
            <a:r>
              <a:rPr lang="tr-TR" sz="1600" b="1" dirty="0"/>
              <a:t>paralel işlemenin </a:t>
            </a:r>
            <a:r>
              <a:rPr lang="tr-TR" sz="1600" dirty="0"/>
              <a:t>ilk adımıdır. Ancak, gerçek paralel </a:t>
            </a:r>
            <a:r>
              <a:rPr lang="tr-TR" sz="1600" dirty="0" smtClean="0"/>
              <a:t>işleme için </a:t>
            </a:r>
            <a:r>
              <a:rPr lang="tr-TR" sz="1600" dirty="0"/>
              <a:t>birden fazla işlemci birimi gereklidir. Bu tür sistemlere çok işlemcili veya </a:t>
            </a:r>
            <a:r>
              <a:rPr lang="tr-TR" sz="1600" b="1" dirty="0" smtClean="0"/>
              <a:t>çok çekirdekli </a:t>
            </a:r>
            <a:r>
              <a:rPr lang="tr-TR" sz="1600" dirty="0"/>
              <a:t>makine </a:t>
            </a:r>
            <a:r>
              <a:rPr lang="tr-TR" sz="1600" dirty="0" smtClean="0"/>
              <a:t>adı verilir.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94408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298416950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123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83568" y="1491630"/>
            <a:ext cx="7772400" cy="1102519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 2</a:t>
            </a:r>
            <a:endParaRPr lang="tr-TR" sz="5400" b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369368" y="2355726"/>
            <a:ext cx="6400800" cy="720080"/>
          </a:xfrm>
        </p:spPr>
        <p:txBody>
          <a:bodyPr>
            <a:normAutofit lnSpcReduction="10000"/>
          </a:bodyPr>
          <a:lstStyle/>
          <a:p>
            <a:pPr lvl="0"/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İŞLEME</a:t>
            </a:r>
          </a:p>
          <a:p>
            <a:endParaRPr lang="tr-TR" sz="4400" b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676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2008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BİLGİSAYAR MİMARİSİ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939373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n-NO" sz="1600" dirty="0"/>
              <a:t>Bir bilgisayarda verinin işlenmesini kontrol eden devreye </a:t>
            </a:r>
            <a:r>
              <a:rPr lang="nn-NO" sz="1600" b="1" dirty="0"/>
              <a:t>merkezi </a:t>
            </a:r>
            <a:r>
              <a:rPr lang="nn-NO" sz="1600" b="1" dirty="0" smtClean="0"/>
              <a:t>işlem</a:t>
            </a:r>
            <a:r>
              <a:rPr lang="tr-TR" sz="1600" b="1" dirty="0" smtClean="0"/>
              <a:t> birimi </a:t>
            </a:r>
            <a:r>
              <a:rPr lang="tr-TR" sz="1600" dirty="0"/>
              <a:t>(</a:t>
            </a:r>
            <a:r>
              <a:rPr lang="tr-TR" sz="1600" b="1" dirty="0"/>
              <a:t>CPU </a:t>
            </a:r>
            <a:r>
              <a:rPr lang="tr-TR" sz="1600" dirty="0"/>
              <a:t>– </a:t>
            </a:r>
            <a:r>
              <a:rPr lang="tr-TR" sz="1600" b="1" dirty="0" err="1"/>
              <a:t>central</a:t>
            </a:r>
            <a:r>
              <a:rPr lang="tr-TR" sz="1600" b="1" dirty="0"/>
              <a:t> </a:t>
            </a:r>
            <a:r>
              <a:rPr lang="tr-TR" sz="1600" b="1" dirty="0" err="1"/>
              <a:t>processing</a:t>
            </a:r>
            <a:r>
              <a:rPr lang="tr-TR" sz="1600" b="1" dirty="0"/>
              <a:t> </a:t>
            </a:r>
            <a:r>
              <a:rPr lang="tr-TR" sz="1600" b="1" dirty="0" err="1"/>
              <a:t>unit</a:t>
            </a:r>
            <a:r>
              <a:rPr lang="tr-TR" sz="1600" dirty="0"/>
              <a:t>) veya kısaca işlemci adı verilir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CPU Temelleri</a:t>
            </a:r>
          </a:p>
          <a:p>
            <a:r>
              <a:rPr lang="tr-TR" sz="1600" dirty="0"/>
              <a:t>Bir CPU üç bölümden oluşur.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779662"/>
            <a:ext cx="5657130" cy="274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79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9622"/>
            <a:ext cx="6746771" cy="3096344"/>
          </a:xfrm>
        </p:spPr>
      </p:pic>
      <p:sp>
        <p:nvSpPr>
          <p:cNvPr id="4" name="Dikdörtgen 3"/>
          <p:cNvSpPr/>
          <p:nvPr/>
        </p:nvSpPr>
        <p:spPr>
          <a:xfrm>
            <a:off x="467544" y="48351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Saklı-Program Kavramı</a:t>
            </a:r>
          </a:p>
          <a:p>
            <a:pPr algn="just"/>
            <a:r>
              <a:rPr lang="tr-TR" sz="1600" dirty="0"/>
              <a:t>Bir bilgisayarın çalıştıracağı programın kendi ana belleğinde </a:t>
            </a:r>
            <a:r>
              <a:rPr lang="tr-TR" sz="1600" dirty="0" smtClean="0"/>
              <a:t>kaydedilmesi fikrine </a:t>
            </a:r>
            <a:r>
              <a:rPr lang="tr-TR" sz="1600" b="1" dirty="0"/>
              <a:t>saklı-program kavramı </a:t>
            </a:r>
            <a:r>
              <a:rPr lang="tr-TR" sz="1600" dirty="0"/>
              <a:t>adı verilir.</a:t>
            </a:r>
          </a:p>
        </p:txBody>
      </p:sp>
    </p:spTree>
    <p:extLst>
      <p:ext uri="{BB962C8B-B14F-4D97-AF65-F5344CB8AC3E}">
        <p14:creationId xmlns:p14="http://schemas.microsoft.com/office/powerpoint/2010/main" val="19397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MAKİNE DİLİ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57200" y="1059582"/>
            <a:ext cx="8579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Saklı-program kavramını uygulayabilmek için CPU’lar, bit desenleri </a:t>
            </a:r>
            <a:r>
              <a:rPr lang="tr-TR" sz="1600" dirty="0" smtClean="0"/>
              <a:t>şeklinde kodlanmış </a:t>
            </a:r>
            <a:r>
              <a:rPr lang="tr-TR" sz="1600" dirty="0"/>
              <a:t>komutları tanımlayabilecek şekilde tasarlanırlar. Kodlama </a:t>
            </a:r>
            <a:r>
              <a:rPr lang="tr-TR" sz="1600" dirty="0" smtClean="0"/>
              <a:t>sistemiyle birlikte </a:t>
            </a:r>
            <a:r>
              <a:rPr lang="tr-TR" sz="1600" dirty="0"/>
              <a:t>bu komutlar bütününe </a:t>
            </a:r>
            <a:r>
              <a:rPr lang="tr-TR" sz="1600" b="1" dirty="0"/>
              <a:t>makine dili </a:t>
            </a:r>
            <a:r>
              <a:rPr lang="tr-TR" sz="1600" dirty="0"/>
              <a:t>adı verilir.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7200" y="1916832"/>
            <a:ext cx="85792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Komut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Listesi</a:t>
            </a:r>
          </a:p>
          <a:p>
            <a:pPr algn="just"/>
            <a:r>
              <a:rPr lang="tr-TR" sz="1600" dirty="0" smtClean="0"/>
              <a:t>Bir </a:t>
            </a:r>
            <a:r>
              <a:rPr lang="tr-TR" sz="1600" dirty="0"/>
              <a:t>işlemcinin komutları, RISC veya CISC olmasına bakılmaksızın, </a:t>
            </a:r>
            <a:r>
              <a:rPr lang="tr-TR" sz="1600" dirty="0" smtClean="0"/>
              <a:t>üç ayrı </a:t>
            </a:r>
            <a:r>
              <a:rPr lang="tr-TR" sz="1600" dirty="0"/>
              <a:t>gruba ayrılabilir. </a:t>
            </a:r>
            <a:endParaRPr lang="tr-TR" sz="1600" dirty="0" smtClean="0"/>
          </a:p>
          <a:p>
            <a:pPr algn="just"/>
            <a:endParaRPr lang="tr-TR" sz="16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tr-TR" sz="1600" b="1" dirty="0" smtClean="0"/>
              <a:t>Veri </a:t>
            </a:r>
            <a:r>
              <a:rPr lang="tr-TR" sz="1600" b="1" dirty="0"/>
              <a:t>aktarma </a:t>
            </a:r>
            <a:r>
              <a:rPr lang="tr-TR" sz="1600" b="1" dirty="0" smtClean="0"/>
              <a:t>komutları: </a:t>
            </a:r>
            <a:r>
              <a:rPr lang="tr-TR" sz="1600" dirty="0"/>
              <a:t>Bu grupta verinin bir yerden başka bir yere </a:t>
            </a:r>
            <a:r>
              <a:rPr lang="tr-TR" sz="1600" dirty="0" smtClean="0"/>
              <a:t>taşınmasını sağlayan komutlar </a:t>
            </a:r>
            <a:r>
              <a:rPr lang="tr-TR" sz="1600" dirty="0"/>
              <a:t>yer alır</a:t>
            </a:r>
            <a:r>
              <a:rPr lang="tr-TR" sz="1600" dirty="0" smtClean="0"/>
              <a:t>.</a:t>
            </a:r>
          </a:p>
          <a:p>
            <a:pPr marL="342900" indent="-342900" algn="just">
              <a:buFont typeface="+mj-lt"/>
              <a:buAutoNum type="arabicPeriod"/>
            </a:pPr>
            <a:endParaRPr lang="tr-TR" sz="16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tr-TR" sz="1600" b="1" dirty="0" smtClean="0"/>
              <a:t>Aritmetik/mantık komutları: </a:t>
            </a:r>
            <a:r>
              <a:rPr lang="tr-TR" sz="1600" dirty="0" smtClean="0"/>
              <a:t>Bu grup, işlemci içerisindeki kontrol birimine, aritmetik mantık biriminde bir işlem gerçekleştirmesini söyleyen komutlardan oluşur.</a:t>
            </a:r>
          </a:p>
          <a:p>
            <a:pPr marL="342900" indent="-342900" algn="just">
              <a:buFont typeface="+mj-lt"/>
              <a:buAutoNum type="arabicPeriod"/>
            </a:pPr>
            <a:endParaRPr lang="tr-TR" sz="16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tr-TR" sz="1600" b="1" dirty="0" smtClean="0"/>
              <a:t>Kontrol komutları: </a:t>
            </a:r>
            <a:r>
              <a:rPr lang="tr-TR" sz="1600" dirty="0"/>
              <a:t>Bu gruptaki komutlar veriyi işlemek yerine programın </a:t>
            </a:r>
            <a:r>
              <a:rPr lang="tr-TR" sz="1600" dirty="0" smtClean="0"/>
              <a:t>çalışmasını yönetirler</a:t>
            </a:r>
            <a:r>
              <a:rPr lang="tr-T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300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9552" y="123478"/>
            <a:ext cx="19431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Sanal Bir Makine Dili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232" y="490417"/>
            <a:ext cx="4968552" cy="274150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63838"/>
            <a:ext cx="4968552" cy="160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7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625715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YÜRÜTME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771550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Bir programın bilgisayar tarafından nasıl yürütüldüğünü anlamak </a:t>
            </a:r>
            <a:r>
              <a:rPr lang="tr-TR" sz="1600" dirty="0" smtClean="0"/>
              <a:t>için öncelikle </a:t>
            </a:r>
            <a:r>
              <a:rPr lang="tr-TR" sz="1600" dirty="0"/>
              <a:t>iki özel amaçlı yazmacı incelememiz gerekir. Bunlar, </a:t>
            </a:r>
            <a:r>
              <a:rPr lang="tr-TR" sz="1600" b="1" dirty="0"/>
              <a:t>komut </a:t>
            </a:r>
            <a:r>
              <a:rPr lang="tr-TR" sz="1600" b="1" dirty="0" smtClean="0"/>
              <a:t>yazmacı </a:t>
            </a:r>
            <a:r>
              <a:rPr lang="en-US" sz="1600" dirty="0" smtClean="0"/>
              <a:t>(</a:t>
            </a:r>
            <a:r>
              <a:rPr lang="en-US" sz="1600" b="1" dirty="0" smtClean="0"/>
              <a:t>instruction </a:t>
            </a:r>
            <a:r>
              <a:rPr lang="en-US" sz="1600" b="1" dirty="0"/>
              <a:t>register</a:t>
            </a:r>
            <a:r>
              <a:rPr lang="en-US" sz="1600" dirty="0"/>
              <a:t>) </a:t>
            </a:r>
            <a:r>
              <a:rPr lang="en-US" sz="1600" dirty="0" err="1"/>
              <a:t>ve</a:t>
            </a:r>
            <a:r>
              <a:rPr lang="en-US" sz="1600" dirty="0"/>
              <a:t> </a:t>
            </a:r>
            <a:r>
              <a:rPr lang="en-US" sz="1600" b="1" dirty="0"/>
              <a:t>program </a:t>
            </a:r>
            <a:r>
              <a:rPr lang="en-US" sz="1600" b="1" dirty="0" err="1"/>
              <a:t>sayacı’</a:t>
            </a:r>
            <a:r>
              <a:rPr lang="en-US" sz="1600" dirty="0" err="1"/>
              <a:t>dır</a:t>
            </a:r>
            <a:r>
              <a:rPr lang="en-US" sz="1600" dirty="0"/>
              <a:t> (</a:t>
            </a:r>
            <a:r>
              <a:rPr lang="en-US" sz="1600" b="1" dirty="0"/>
              <a:t>program </a:t>
            </a:r>
            <a:r>
              <a:rPr lang="en-US" sz="1600" b="1" dirty="0" smtClean="0"/>
              <a:t>counter</a:t>
            </a:r>
            <a:r>
              <a:rPr lang="en-US" sz="1600" dirty="0" smtClean="0"/>
              <a:t>)</a:t>
            </a:r>
            <a:r>
              <a:rPr lang="tr-TR" sz="1600" dirty="0" smtClean="0"/>
              <a:t>. </a:t>
            </a:r>
            <a:r>
              <a:rPr lang="tr-TR" sz="1600" dirty="0"/>
              <a:t>Komut yazmacı işlemci tarafından </a:t>
            </a:r>
            <a:r>
              <a:rPr lang="tr-TR" sz="1600" dirty="0" smtClean="0"/>
              <a:t>işlenmekte olan </a:t>
            </a:r>
            <a:r>
              <a:rPr lang="tr-TR" sz="1600" dirty="0"/>
              <a:t>komutu tutar. Program sayacı ise bir sonra işlenecek olan </a:t>
            </a:r>
            <a:r>
              <a:rPr lang="tr-TR" sz="1600" dirty="0" smtClean="0"/>
              <a:t>komutun bellekteki adresini </a:t>
            </a:r>
            <a:r>
              <a:rPr lang="tr-TR" sz="1600" dirty="0"/>
              <a:t>tutar.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48768"/>
            <a:ext cx="4608512" cy="311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97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11560" y="267494"/>
            <a:ext cx="25946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Bir Program Yürütme Örneği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9542"/>
            <a:ext cx="5472608" cy="402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7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800</Words>
  <Application>Microsoft Office PowerPoint</Application>
  <PresentationFormat>Ekran Gösterisi (16:9)</PresentationFormat>
  <Paragraphs>106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2" baseType="lpstr">
      <vt:lpstr>Arial</vt:lpstr>
      <vt:lpstr>Calibri</vt:lpstr>
      <vt:lpstr>Ofis Teması</vt:lpstr>
      <vt:lpstr>PowerPoint Sunusu</vt:lpstr>
      <vt:lpstr>PowerPoint Sunusu</vt:lpstr>
      <vt:lpstr>BÖLÜM 2</vt:lpstr>
      <vt:lpstr>BİLGİSAYAR MİMARİSİ</vt:lpstr>
      <vt:lpstr>PowerPoint Sunusu</vt:lpstr>
      <vt:lpstr>MAKİNE DİLİ</vt:lpstr>
      <vt:lpstr>PowerPoint Sunusu</vt:lpstr>
      <vt:lpstr>PROGRAM YÜRÜTME</vt:lpstr>
      <vt:lpstr>PowerPoint Sunusu</vt:lpstr>
      <vt:lpstr>PowerPoint Sunusu</vt:lpstr>
      <vt:lpstr>PowerPoint Sunusu</vt:lpstr>
      <vt:lpstr>ARİTMETİK/MANTIK KOMUTLARI</vt:lpstr>
      <vt:lpstr>PowerPoint Sunusu</vt:lpstr>
      <vt:lpstr>DİĞER CİHAZLARLA HABERLEŞME</vt:lpstr>
      <vt:lpstr>PowerPoint Sunusu</vt:lpstr>
      <vt:lpstr>VERİ İŞLEMEYİ PROGRAMLAMAK</vt:lpstr>
      <vt:lpstr>PowerPoint Sunusu</vt:lpstr>
      <vt:lpstr>PowerPoint Sunusu</vt:lpstr>
      <vt:lpstr>DİĞER MİMARİLER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31</cp:revision>
  <dcterms:created xsi:type="dcterms:W3CDTF">2018-01-31T06:14:08Z</dcterms:created>
  <dcterms:modified xsi:type="dcterms:W3CDTF">2018-02-05T14:21:03Z</dcterms:modified>
</cp:coreProperties>
</file>