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8" r:id="rId6"/>
    <p:sldId id="260" r:id="rId7"/>
    <p:sldId id="261" r:id="rId8"/>
    <p:sldId id="262" r:id="rId9"/>
    <p:sldId id="263" r:id="rId10"/>
    <p:sldId id="267" r:id="rId11"/>
    <p:sldId id="264" r:id="rId12"/>
    <p:sldId id="266" r:id="rId13"/>
    <p:sldId id="265" r:id="rId14"/>
  </p:sldIdLst>
  <p:sldSz cx="9144000" cy="5143500" type="screen16x9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5" d="100"/>
          <a:sy n="145" d="100"/>
        </p:scale>
        <p:origin x="624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982045-0E3B-470B-85B4-05DDC0C9E267}" type="doc">
      <dgm:prSet loTypeId="urn:microsoft.com/office/officeart/2005/8/layout/pyramid2" loCatId="list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tr-TR"/>
        </a:p>
      </dgm:t>
    </dgm:pt>
    <dgm:pt modelId="{2C951C0C-380A-413B-AC5E-140FD9C37779}">
      <dgm:prSet phldrT="[Metin]"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İÇİNDEKİLER</a:t>
          </a:r>
          <a:endParaRPr lang="tr-TR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7B7818D-5C1E-4E4A-AE17-F7F25C010197}" type="parTrans" cxnId="{21EBB222-A55D-41FB-90C6-B03381359279}">
      <dgm:prSet/>
      <dgm:spPr/>
      <dgm:t>
        <a:bodyPr/>
        <a:lstStyle/>
        <a:p>
          <a:endParaRPr lang="tr-TR"/>
        </a:p>
      </dgm:t>
    </dgm:pt>
    <dgm:pt modelId="{B102638A-4642-40D1-93FB-6B11C268764F}" type="sibTrans" cxnId="{21EBB222-A55D-41FB-90C6-B03381359279}">
      <dgm:prSet/>
      <dgm:spPr/>
      <dgm:t>
        <a:bodyPr/>
        <a:lstStyle/>
        <a:p>
          <a:endParaRPr lang="tr-TR"/>
        </a:p>
      </dgm:t>
    </dgm:pt>
    <dgm:pt modelId="{855EB9AA-85F8-46E0-BBDB-DAA9E78640A3}">
      <dgm:prSet phldrT="[Metin]"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İŞLETİM SİSTEMLERİ</a:t>
          </a:r>
          <a:endParaRPr lang="tr-TR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79759BA-24C6-421A-A256-0AE932F84E82}" type="parTrans" cxnId="{F3E35382-6375-45DB-BF6A-B022255BE00B}">
      <dgm:prSet/>
      <dgm:spPr/>
      <dgm:t>
        <a:bodyPr/>
        <a:lstStyle/>
        <a:p>
          <a:endParaRPr lang="tr-TR"/>
        </a:p>
      </dgm:t>
    </dgm:pt>
    <dgm:pt modelId="{B75F87DC-6646-4E27-A11D-A13B1B7B9725}" type="sibTrans" cxnId="{F3E35382-6375-45DB-BF6A-B022255BE00B}">
      <dgm:prSet/>
      <dgm:spPr/>
      <dgm:t>
        <a:bodyPr/>
        <a:lstStyle/>
        <a:p>
          <a:endParaRPr lang="tr-TR"/>
        </a:p>
      </dgm:t>
    </dgm:pt>
    <dgm:pt modelId="{E52610D4-567E-40F0-8135-82815B725D92}">
      <dgm:prSet phldrT="[Metin]"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0" dirty="0" smtClean="0"/>
            <a:t>İŞLETİM SİSTEMLERİNİN TARİHÇESİ</a:t>
          </a:r>
          <a:endParaRPr lang="tr-TR" sz="1400" b="0" dirty="0"/>
        </a:p>
      </dgm:t>
    </dgm:pt>
    <dgm:pt modelId="{500B68F1-33E5-4C1E-BCF6-39C7619A0838}" type="parTrans" cxnId="{29190C04-794B-4D31-B517-254AB9F8977D}">
      <dgm:prSet/>
      <dgm:spPr/>
      <dgm:t>
        <a:bodyPr/>
        <a:lstStyle/>
        <a:p>
          <a:endParaRPr lang="tr-TR"/>
        </a:p>
      </dgm:t>
    </dgm:pt>
    <dgm:pt modelId="{0ECAFF65-4764-45A8-A939-4E08E9AB43D1}" type="sibTrans" cxnId="{29190C04-794B-4D31-B517-254AB9F8977D}">
      <dgm:prSet/>
      <dgm:spPr/>
      <dgm:t>
        <a:bodyPr/>
        <a:lstStyle/>
        <a:p>
          <a:endParaRPr lang="tr-TR"/>
        </a:p>
      </dgm:t>
    </dgm:pt>
    <dgm:pt modelId="{D54789D8-4BAC-44C2-9BFA-E4F2D262EC18}">
      <dgm:prSet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0" dirty="0" smtClean="0"/>
            <a:t>İŞLETİM SİSTEMİ MİMARİSİ</a:t>
          </a:r>
        </a:p>
      </dgm:t>
    </dgm:pt>
    <dgm:pt modelId="{8FF37154-3F0D-48A7-820B-BB93E5823989}" type="parTrans" cxnId="{7EAC3559-EEB5-4932-AF7F-EC1FD5561C76}">
      <dgm:prSet/>
      <dgm:spPr/>
      <dgm:t>
        <a:bodyPr/>
        <a:lstStyle/>
        <a:p>
          <a:endParaRPr lang="tr-TR"/>
        </a:p>
      </dgm:t>
    </dgm:pt>
    <dgm:pt modelId="{1B438419-255C-4697-9F98-36459A985B71}" type="sibTrans" cxnId="{7EAC3559-EEB5-4932-AF7F-EC1FD5561C76}">
      <dgm:prSet/>
      <dgm:spPr/>
      <dgm:t>
        <a:bodyPr/>
        <a:lstStyle/>
        <a:p>
          <a:endParaRPr lang="tr-TR"/>
        </a:p>
      </dgm:t>
    </dgm:pt>
    <dgm:pt modelId="{D7DCE917-AA5C-4A7B-9D02-CB75BB1DE11E}">
      <dgm:prSet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0" dirty="0" smtClean="0"/>
            <a:t>BİLGİSAYAR AKTİVİTELERİNİ KOORDİNE ETMEK</a:t>
          </a:r>
        </a:p>
      </dgm:t>
    </dgm:pt>
    <dgm:pt modelId="{E92A7964-3330-4FF6-91E6-C11B21C44091}" type="parTrans" cxnId="{179C3C65-772A-495D-85B8-4F345998DFF7}">
      <dgm:prSet/>
      <dgm:spPr/>
      <dgm:t>
        <a:bodyPr/>
        <a:lstStyle/>
        <a:p>
          <a:endParaRPr lang="tr-TR"/>
        </a:p>
      </dgm:t>
    </dgm:pt>
    <dgm:pt modelId="{6502E81E-B935-4D42-87D6-1E1B1CC270BD}" type="sibTrans" cxnId="{179C3C65-772A-495D-85B8-4F345998DFF7}">
      <dgm:prSet/>
      <dgm:spPr/>
      <dgm:t>
        <a:bodyPr/>
        <a:lstStyle/>
        <a:p>
          <a:endParaRPr lang="tr-TR"/>
        </a:p>
      </dgm:t>
    </dgm:pt>
    <dgm:pt modelId="{F27FBE05-53F3-451B-BD2D-A8C1A004DD33}">
      <dgm:prSet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0" dirty="0" smtClean="0"/>
            <a:t>İŞLEMLER ARASINDAKİ YARIŞI YÖNETMEK</a:t>
          </a:r>
        </a:p>
      </dgm:t>
    </dgm:pt>
    <dgm:pt modelId="{70BFF255-A113-4B3C-9FF0-1DF51BFEBB78}" type="parTrans" cxnId="{BF42C713-257A-4A02-991C-B57B030F570F}">
      <dgm:prSet/>
      <dgm:spPr/>
      <dgm:t>
        <a:bodyPr/>
        <a:lstStyle/>
        <a:p>
          <a:endParaRPr lang="tr-TR"/>
        </a:p>
      </dgm:t>
    </dgm:pt>
    <dgm:pt modelId="{3469D793-AAD0-4901-899D-E5E9B9C31DFA}" type="sibTrans" cxnId="{BF42C713-257A-4A02-991C-B57B030F570F}">
      <dgm:prSet/>
      <dgm:spPr/>
      <dgm:t>
        <a:bodyPr/>
        <a:lstStyle/>
        <a:p>
          <a:endParaRPr lang="tr-TR"/>
        </a:p>
      </dgm:t>
    </dgm:pt>
    <dgm:pt modelId="{7A91A008-17B1-49D8-953E-238AF4448626}">
      <dgm:prSet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0" dirty="0" smtClean="0"/>
            <a:t>GÜVENLİK</a:t>
          </a:r>
          <a:endParaRPr lang="tr-TR" sz="1400" b="0" dirty="0"/>
        </a:p>
      </dgm:t>
    </dgm:pt>
    <dgm:pt modelId="{E60028A7-9A16-4E13-B367-6AEDED8AC106}" type="sibTrans" cxnId="{129FE241-60B8-4888-A9F7-26390963A762}">
      <dgm:prSet/>
      <dgm:spPr/>
      <dgm:t>
        <a:bodyPr/>
        <a:lstStyle/>
        <a:p>
          <a:endParaRPr lang="tr-TR"/>
        </a:p>
      </dgm:t>
    </dgm:pt>
    <dgm:pt modelId="{5FEDF05D-FD18-4CDD-82F1-61D7A5043B75}" type="parTrans" cxnId="{129FE241-60B8-4888-A9F7-26390963A762}">
      <dgm:prSet/>
      <dgm:spPr/>
      <dgm:t>
        <a:bodyPr/>
        <a:lstStyle/>
        <a:p>
          <a:endParaRPr lang="tr-TR"/>
        </a:p>
      </dgm:t>
    </dgm:pt>
    <dgm:pt modelId="{0509ADE9-40BF-4C49-91EE-4B4FE5A1CAF6}" type="pres">
      <dgm:prSet presAssocID="{5F982045-0E3B-470B-85B4-05DDC0C9E267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tr-TR"/>
        </a:p>
      </dgm:t>
    </dgm:pt>
    <dgm:pt modelId="{67273E9C-8588-411A-8DF1-A26EF3D1D264}" type="pres">
      <dgm:prSet presAssocID="{5F982045-0E3B-470B-85B4-05DDC0C9E267}" presName="pyramid" presStyleLbl="node1" presStyleIdx="0" presStyleCnt="1" custLinFactNeighborX="-10500"/>
      <dgm:spPr/>
      <dgm:t>
        <a:bodyPr/>
        <a:lstStyle/>
        <a:p>
          <a:endParaRPr lang="tr-TR"/>
        </a:p>
      </dgm:t>
    </dgm:pt>
    <dgm:pt modelId="{3A69E0DE-8CC8-463F-9A61-13809A0CB39D}" type="pres">
      <dgm:prSet presAssocID="{5F982045-0E3B-470B-85B4-05DDC0C9E267}" presName="theList" presStyleCnt="0"/>
      <dgm:spPr/>
      <dgm:t>
        <a:bodyPr/>
        <a:lstStyle/>
        <a:p>
          <a:endParaRPr lang="tr-TR"/>
        </a:p>
      </dgm:t>
    </dgm:pt>
    <dgm:pt modelId="{467AA055-2F32-4B49-A121-F192D63D47F1}" type="pres">
      <dgm:prSet presAssocID="{2C951C0C-380A-413B-AC5E-140FD9C37779}" presName="aNode" presStyleLbl="fgAcc1" presStyleIdx="0" presStyleCnt="7" custScaleX="133753" custScaleY="991198" custLinFactY="-519565" custLinFactNeighborX="723" custLinFactNeighborY="-6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3534258-6950-4F58-AC54-AC3B617B9138}" type="pres">
      <dgm:prSet presAssocID="{2C951C0C-380A-413B-AC5E-140FD9C37779}" presName="aSpace" presStyleCnt="0"/>
      <dgm:spPr/>
      <dgm:t>
        <a:bodyPr/>
        <a:lstStyle/>
        <a:p>
          <a:endParaRPr lang="tr-TR"/>
        </a:p>
      </dgm:t>
    </dgm:pt>
    <dgm:pt modelId="{ACE5D484-629A-438E-A489-5C86A968ACEA}" type="pres">
      <dgm:prSet presAssocID="{855EB9AA-85F8-46E0-BBDB-DAA9E78640A3}" presName="aNode" presStyleLbl="fgAcc1" presStyleIdx="1" presStyleCnt="7" custScaleX="133753" custScaleY="991198" custLinFactY="-393604" custLinFactNeighborX="723" custLinFactNeighborY="-4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379818B-4A5A-4DD8-899D-4659C473A8DB}" type="pres">
      <dgm:prSet presAssocID="{855EB9AA-85F8-46E0-BBDB-DAA9E78640A3}" presName="aSpace" presStyleCnt="0"/>
      <dgm:spPr/>
      <dgm:t>
        <a:bodyPr/>
        <a:lstStyle/>
        <a:p>
          <a:endParaRPr lang="tr-TR"/>
        </a:p>
      </dgm:t>
    </dgm:pt>
    <dgm:pt modelId="{843188A1-18FC-4DBC-8EA2-40CCB7941006}" type="pres">
      <dgm:prSet presAssocID="{E52610D4-567E-40F0-8135-82815B725D92}" presName="aNode" presStyleLbl="fgAcc1" presStyleIdx="2" presStyleCnt="7" custScaleX="133753" custScaleY="991198" custLinFactY="-255139" custLinFactNeighborX="723" custLinFactNeighborY="-3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33E9341-8C87-47DF-A6BD-FAFECCF0D734}" type="pres">
      <dgm:prSet presAssocID="{E52610D4-567E-40F0-8135-82815B725D92}" presName="aSpace" presStyleCnt="0"/>
      <dgm:spPr/>
      <dgm:t>
        <a:bodyPr/>
        <a:lstStyle/>
        <a:p>
          <a:endParaRPr lang="tr-TR"/>
        </a:p>
      </dgm:t>
    </dgm:pt>
    <dgm:pt modelId="{CAB429B7-F675-4663-977A-DD2612BED07E}" type="pres">
      <dgm:prSet presAssocID="{D54789D8-4BAC-44C2-9BFA-E4F2D262EC18}" presName="aNode" presStyleLbl="fgAcc1" presStyleIdx="3" presStyleCnt="7" custScaleX="133753" custScaleY="991198" custLinFactY="-116677" custLinFactNeighborX="723" custLinFactNeighborY="-2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5AC958C-9A77-48C7-A2CC-71B7BCD8AB59}" type="pres">
      <dgm:prSet presAssocID="{D54789D8-4BAC-44C2-9BFA-E4F2D262EC18}" presName="aSpace" presStyleCnt="0"/>
      <dgm:spPr/>
      <dgm:t>
        <a:bodyPr/>
        <a:lstStyle/>
        <a:p>
          <a:endParaRPr lang="tr-TR"/>
        </a:p>
      </dgm:t>
    </dgm:pt>
    <dgm:pt modelId="{D62368AF-0BD8-45A1-9C1B-748AEC3BB4B5}" type="pres">
      <dgm:prSet presAssocID="{D7DCE917-AA5C-4A7B-9D02-CB75BB1DE11E}" presName="aNode" presStyleLbl="fgAcc1" presStyleIdx="4" presStyleCnt="7" custScaleX="133753" custScaleY="991198" custLinFactNeighborX="723" custLinFactNeighborY="7427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B926CE7-907A-45DB-AB51-2CDF9E1EB1AB}" type="pres">
      <dgm:prSet presAssocID="{D7DCE917-AA5C-4A7B-9D02-CB75BB1DE11E}" presName="aSpace" presStyleCnt="0"/>
      <dgm:spPr/>
      <dgm:t>
        <a:bodyPr/>
        <a:lstStyle/>
        <a:p>
          <a:endParaRPr lang="tr-TR"/>
        </a:p>
      </dgm:t>
    </dgm:pt>
    <dgm:pt modelId="{104D8CEC-A0EE-4F65-B2C6-9E9FF1349561}" type="pres">
      <dgm:prSet presAssocID="{F27FBE05-53F3-451B-BD2D-A8C1A004DD33}" presName="aNode" presStyleLbl="fgAcc1" presStyleIdx="5" presStyleCnt="7" custScaleX="133753" custScaleY="991198" custLinFactY="135249" custLinFactNeighborX="723" custLinFactNeighborY="2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B282E4-34A5-46B2-8793-57562D1A6D25}" type="pres">
      <dgm:prSet presAssocID="{F27FBE05-53F3-451B-BD2D-A8C1A004DD33}" presName="aSpace" presStyleCnt="0"/>
      <dgm:spPr/>
      <dgm:t>
        <a:bodyPr/>
        <a:lstStyle/>
        <a:p>
          <a:endParaRPr lang="tr-TR"/>
        </a:p>
      </dgm:t>
    </dgm:pt>
    <dgm:pt modelId="{A960280E-6147-4563-B53C-599A4B2B5E3E}" type="pres">
      <dgm:prSet presAssocID="{7A91A008-17B1-49D8-953E-238AF4448626}" presName="aNode" presStyleLbl="fgAcc1" presStyleIdx="6" presStyleCnt="7" custScaleX="133753" custScaleY="991198" custLinFactY="273710" custLinFactNeighborX="723" custLinFactNeighborY="3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86BD202-D7CC-4B48-BC4A-363741A37F49}" type="pres">
      <dgm:prSet presAssocID="{7A91A008-17B1-49D8-953E-238AF4448626}" presName="aSpace" presStyleCnt="0"/>
      <dgm:spPr/>
      <dgm:t>
        <a:bodyPr/>
        <a:lstStyle/>
        <a:p>
          <a:endParaRPr lang="tr-TR"/>
        </a:p>
      </dgm:t>
    </dgm:pt>
  </dgm:ptLst>
  <dgm:cxnLst>
    <dgm:cxn modelId="{F3E35382-6375-45DB-BF6A-B022255BE00B}" srcId="{5F982045-0E3B-470B-85B4-05DDC0C9E267}" destId="{855EB9AA-85F8-46E0-BBDB-DAA9E78640A3}" srcOrd="1" destOrd="0" parTransId="{A79759BA-24C6-421A-A256-0AE932F84E82}" sibTransId="{B75F87DC-6646-4E27-A11D-A13B1B7B9725}"/>
    <dgm:cxn modelId="{7EAC3559-EEB5-4932-AF7F-EC1FD5561C76}" srcId="{5F982045-0E3B-470B-85B4-05DDC0C9E267}" destId="{D54789D8-4BAC-44C2-9BFA-E4F2D262EC18}" srcOrd="3" destOrd="0" parTransId="{8FF37154-3F0D-48A7-820B-BB93E5823989}" sibTransId="{1B438419-255C-4697-9F98-36459A985B71}"/>
    <dgm:cxn modelId="{3EE3E68E-3C74-4A52-BAA2-52757E46B309}" type="presOf" srcId="{D54789D8-4BAC-44C2-9BFA-E4F2D262EC18}" destId="{CAB429B7-F675-4663-977A-DD2612BED07E}" srcOrd="0" destOrd="0" presId="urn:microsoft.com/office/officeart/2005/8/layout/pyramid2"/>
    <dgm:cxn modelId="{29190C04-794B-4D31-B517-254AB9F8977D}" srcId="{5F982045-0E3B-470B-85B4-05DDC0C9E267}" destId="{E52610D4-567E-40F0-8135-82815B725D92}" srcOrd="2" destOrd="0" parTransId="{500B68F1-33E5-4C1E-BCF6-39C7619A0838}" sibTransId="{0ECAFF65-4764-45A8-A939-4E08E9AB43D1}"/>
    <dgm:cxn modelId="{21EBB222-A55D-41FB-90C6-B03381359279}" srcId="{5F982045-0E3B-470B-85B4-05DDC0C9E267}" destId="{2C951C0C-380A-413B-AC5E-140FD9C37779}" srcOrd="0" destOrd="0" parTransId="{67B7818D-5C1E-4E4A-AE17-F7F25C010197}" sibTransId="{B102638A-4642-40D1-93FB-6B11C268764F}"/>
    <dgm:cxn modelId="{CF8EA5B7-6D9A-43A4-ACB4-254805E17217}" type="presOf" srcId="{D7DCE917-AA5C-4A7B-9D02-CB75BB1DE11E}" destId="{D62368AF-0BD8-45A1-9C1B-748AEC3BB4B5}" srcOrd="0" destOrd="0" presId="urn:microsoft.com/office/officeart/2005/8/layout/pyramid2"/>
    <dgm:cxn modelId="{129FE241-60B8-4888-A9F7-26390963A762}" srcId="{5F982045-0E3B-470B-85B4-05DDC0C9E267}" destId="{7A91A008-17B1-49D8-953E-238AF4448626}" srcOrd="6" destOrd="0" parTransId="{5FEDF05D-FD18-4CDD-82F1-61D7A5043B75}" sibTransId="{E60028A7-9A16-4E13-B367-6AEDED8AC106}"/>
    <dgm:cxn modelId="{BCA0F4D3-DADB-4578-A20B-43A61B0FC60D}" type="presOf" srcId="{5F982045-0E3B-470B-85B4-05DDC0C9E267}" destId="{0509ADE9-40BF-4C49-91EE-4B4FE5A1CAF6}" srcOrd="0" destOrd="0" presId="urn:microsoft.com/office/officeart/2005/8/layout/pyramid2"/>
    <dgm:cxn modelId="{C1C54188-4327-46C2-829F-AC83192D4961}" type="presOf" srcId="{855EB9AA-85F8-46E0-BBDB-DAA9E78640A3}" destId="{ACE5D484-629A-438E-A489-5C86A968ACEA}" srcOrd="0" destOrd="0" presId="urn:microsoft.com/office/officeart/2005/8/layout/pyramid2"/>
    <dgm:cxn modelId="{57D6490D-F229-464F-91AA-92E188E998B2}" type="presOf" srcId="{2C951C0C-380A-413B-AC5E-140FD9C37779}" destId="{467AA055-2F32-4B49-A121-F192D63D47F1}" srcOrd="0" destOrd="0" presId="urn:microsoft.com/office/officeart/2005/8/layout/pyramid2"/>
    <dgm:cxn modelId="{0AF32545-DA0B-4019-8B70-98D595875CAC}" type="presOf" srcId="{F27FBE05-53F3-451B-BD2D-A8C1A004DD33}" destId="{104D8CEC-A0EE-4F65-B2C6-9E9FF1349561}" srcOrd="0" destOrd="0" presId="urn:microsoft.com/office/officeart/2005/8/layout/pyramid2"/>
    <dgm:cxn modelId="{70E059FA-418B-41D9-BDEF-952BC3FB595D}" type="presOf" srcId="{E52610D4-567E-40F0-8135-82815B725D92}" destId="{843188A1-18FC-4DBC-8EA2-40CCB7941006}" srcOrd="0" destOrd="0" presId="urn:microsoft.com/office/officeart/2005/8/layout/pyramid2"/>
    <dgm:cxn modelId="{179C3C65-772A-495D-85B8-4F345998DFF7}" srcId="{5F982045-0E3B-470B-85B4-05DDC0C9E267}" destId="{D7DCE917-AA5C-4A7B-9D02-CB75BB1DE11E}" srcOrd="4" destOrd="0" parTransId="{E92A7964-3330-4FF6-91E6-C11B21C44091}" sibTransId="{6502E81E-B935-4D42-87D6-1E1B1CC270BD}"/>
    <dgm:cxn modelId="{BF42C713-257A-4A02-991C-B57B030F570F}" srcId="{5F982045-0E3B-470B-85B4-05DDC0C9E267}" destId="{F27FBE05-53F3-451B-BD2D-A8C1A004DD33}" srcOrd="5" destOrd="0" parTransId="{70BFF255-A113-4B3C-9FF0-1DF51BFEBB78}" sibTransId="{3469D793-AAD0-4901-899D-E5E9B9C31DFA}"/>
    <dgm:cxn modelId="{769CC30F-29AA-4AC4-A664-D7ACA99F72A9}" type="presOf" srcId="{7A91A008-17B1-49D8-953E-238AF4448626}" destId="{A960280E-6147-4563-B53C-599A4B2B5E3E}" srcOrd="0" destOrd="0" presId="urn:microsoft.com/office/officeart/2005/8/layout/pyramid2"/>
    <dgm:cxn modelId="{7274FAE3-AD13-4E66-8D7A-B1DB20BC4A9B}" type="presParOf" srcId="{0509ADE9-40BF-4C49-91EE-4B4FE5A1CAF6}" destId="{67273E9C-8588-411A-8DF1-A26EF3D1D264}" srcOrd="0" destOrd="0" presId="urn:microsoft.com/office/officeart/2005/8/layout/pyramid2"/>
    <dgm:cxn modelId="{51C1AE7A-77E5-4E06-8F65-B9232CFF6961}" type="presParOf" srcId="{0509ADE9-40BF-4C49-91EE-4B4FE5A1CAF6}" destId="{3A69E0DE-8CC8-463F-9A61-13809A0CB39D}" srcOrd="1" destOrd="0" presId="urn:microsoft.com/office/officeart/2005/8/layout/pyramid2"/>
    <dgm:cxn modelId="{B8D92CBB-3E3F-497C-B51A-A5672230EA2B}" type="presParOf" srcId="{3A69E0DE-8CC8-463F-9A61-13809A0CB39D}" destId="{467AA055-2F32-4B49-A121-F192D63D47F1}" srcOrd="0" destOrd="0" presId="urn:microsoft.com/office/officeart/2005/8/layout/pyramid2"/>
    <dgm:cxn modelId="{49439D50-0518-408E-84B1-5A13F09E8B25}" type="presParOf" srcId="{3A69E0DE-8CC8-463F-9A61-13809A0CB39D}" destId="{13534258-6950-4F58-AC54-AC3B617B9138}" srcOrd="1" destOrd="0" presId="urn:microsoft.com/office/officeart/2005/8/layout/pyramid2"/>
    <dgm:cxn modelId="{1D3F06FF-2E7F-416F-92B4-F21061CA7DE8}" type="presParOf" srcId="{3A69E0DE-8CC8-463F-9A61-13809A0CB39D}" destId="{ACE5D484-629A-438E-A489-5C86A968ACEA}" srcOrd="2" destOrd="0" presId="urn:microsoft.com/office/officeart/2005/8/layout/pyramid2"/>
    <dgm:cxn modelId="{3456F214-FA98-4590-8F3E-4522CC052DEB}" type="presParOf" srcId="{3A69E0DE-8CC8-463F-9A61-13809A0CB39D}" destId="{0379818B-4A5A-4DD8-899D-4659C473A8DB}" srcOrd="3" destOrd="0" presId="urn:microsoft.com/office/officeart/2005/8/layout/pyramid2"/>
    <dgm:cxn modelId="{A14296AE-1CC0-443C-B50C-9F064363994D}" type="presParOf" srcId="{3A69E0DE-8CC8-463F-9A61-13809A0CB39D}" destId="{843188A1-18FC-4DBC-8EA2-40CCB7941006}" srcOrd="4" destOrd="0" presId="urn:microsoft.com/office/officeart/2005/8/layout/pyramid2"/>
    <dgm:cxn modelId="{1A0221C6-3442-4C90-9755-5C2732351151}" type="presParOf" srcId="{3A69E0DE-8CC8-463F-9A61-13809A0CB39D}" destId="{F33E9341-8C87-47DF-A6BD-FAFECCF0D734}" srcOrd="5" destOrd="0" presId="urn:microsoft.com/office/officeart/2005/8/layout/pyramid2"/>
    <dgm:cxn modelId="{8D173F31-4618-4F57-836C-9C69DE2A645D}" type="presParOf" srcId="{3A69E0DE-8CC8-463F-9A61-13809A0CB39D}" destId="{CAB429B7-F675-4663-977A-DD2612BED07E}" srcOrd="6" destOrd="0" presId="urn:microsoft.com/office/officeart/2005/8/layout/pyramid2"/>
    <dgm:cxn modelId="{C60CEE0C-B769-409D-ADD9-136220FA887D}" type="presParOf" srcId="{3A69E0DE-8CC8-463F-9A61-13809A0CB39D}" destId="{B5AC958C-9A77-48C7-A2CC-71B7BCD8AB59}" srcOrd="7" destOrd="0" presId="urn:microsoft.com/office/officeart/2005/8/layout/pyramid2"/>
    <dgm:cxn modelId="{0EEB5967-44D1-4DB6-87EA-A8A27EE4B547}" type="presParOf" srcId="{3A69E0DE-8CC8-463F-9A61-13809A0CB39D}" destId="{D62368AF-0BD8-45A1-9C1B-748AEC3BB4B5}" srcOrd="8" destOrd="0" presId="urn:microsoft.com/office/officeart/2005/8/layout/pyramid2"/>
    <dgm:cxn modelId="{98AEC95C-487A-456E-8C9C-A1E794536CFC}" type="presParOf" srcId="{3A69E0DE-8CC8-463F-9A61-13809A0CB39D}" destId="{0B926CE7-907A-45DB-AB51-2CDF9E1EB1AB}" srcOrd="9" destOrd="0" presId="urn:microsoft.com/office/officeart/2005/8/layout/pyramid2"/>
    <dgm:cxn modelId="{F4742245-ECB2-49D9-9FFC-25A2E4AAB9B0}" type="presParOf" srcId="{3A69E0DE-8CC8-463F-9A61-13809A0CB39D}" destId="{104D8CEC-A0EE-4F65-B2C6-9E9FF1349561}" srcOrd="10" destOrd="0" presId="urn:microsoft.com/office/officeart/2005/8/layout/pyramid2"/>
    <dgm:cxn modelId="{B1E95536-03D5-407F-9BAA-2D8F72958F41}" type="presParOf" srcId="{3A69E0DE-8CC8-463F-9A61-13809A0CB39D}" destId="{C6B282E4-34A5-46B2-8793-57562D1A6D25}" srcOrd="11" destOrd="0" presId="urn:microsoft.com/office/officeart/2005/8/layout/pyramid2"/>
    <dgm:cxn modelId="{1466C392-F1D1-47A9-A6BA-A5D99E0A38C4}" type="presParOf" srcId="{3A69E0DE-8CC8-463F-9A61-13809A0CB39D}" destId="{A960280E-6147-4563-B53C-599A4B2B5E3E}" srcOrd="12" destOrd="0" presId="urn:microsoft.com/office/officeart/2005/8/layout/pyramid2"/>
    <dgm:cxn modelId="{3D7ACDD5-DBA2-4B5C-AC25-2FA6E7C988B3}" type="presParOf" srcId="{3A69E0DE-8CC8-463F-9A61-13809A0CB39D}" destId="{486BD202-D7CC-4B48-BC4A-363741A37F49}" srcOrd="1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273E9C-8588-411A-8DF1-A26EF3D1D264}">
      <dsp:nvSpPr>
        <dsp:cNvPr id="0" name=""/>
        <dsp:cNvSpPr/>
      </dsp:nvSpPr>
      <dsp:spPr>
        <a:xfrm>
          <a:off x="72007" y="0"/>
          <a:ext cx="4752528" cy="4752528"/>
        </a:xfrm>
        <a:prstGeom prst="triangl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67AA055-2F32-4B49-A121-F192D63D47F1}">
      <dsp:nvSpPr>
        <dsp:cNvPr id="0" name=""/>
        <dsp:cNvSpPr/>
      </dsp:nvSpPr>
      <dsp:spPr>
        <a:xfrm>
          <a:off x="2448282" y="155363"/>
          <a:ext cx="4131821" cy="53593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İÇİNDEKİLER</a:t>
          </a:r>
          <a:endParaRPr lang="tr-TR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74444" y="181525"/>
        <a:ext cx="4079497" cy="483609"/>
      </dsp:txXfrm>
    </dsp:sp>
    <dsp:sp modelId="{ACE5D484-629A-438E-A489-5C86A968ACEA}">
      <dsp:nvSpPr>
        <dsp:cNvPr id="0" name=""/>
        <dsp:cNvSpPr/>
      </dsp:nvSpPr>
      <dsp:spPr>
        <a:xfrm>
          <a:off x="2448282" y="779679"/>
          <a:ext cx="4131821" cy="53593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İŞLETİM SİSTEMLERİ</a:t>
          </a:r>
          <a:endParaRPr lang="tr-TR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74444" y="805841"/>
        <a:ext cx="4079497" cy="483609"/>
      </dsp:txXfrm>
    </dsp:sp>
    <dsp:sp modelId="{843188A1-18FC-4DBC-8EA2-40CCB7941006}">
      <dsp:nvSpPr>
        <dsp:cNvPr id="0" name=""/>
        <dsp:cNvSpPr/>
      </dsp:nvSpPr>
      <dsp:spPr>
        <a:xfrm>
          <a:off x="2448282" y="1403997"/>
          <a:ext cx="4131821" cy="53593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smtClean="0"/>
            <a:t>İŞLETİM SİSTEMLERİNİN TARİHÇESİ</a:t>
          </a:r>
          <a:endParaRPr lang="tr-TR" sz="1400" b="0" kern="1200" dirty="0"/>
        </a:p>
      </dsp:txBody>
      <dsp:txXfrm>
        <a:off x="2474444" y="1430159"/>
        <a:ext cx="4079497" cy="483609"/>
      </dsp:txXfrm>
    </dsp:sp>
    <dsp:sp modelId="{CAB429B7-F675-4663-977A-DD2612BED07E}">
      <dsp:nvSpPr>
        <dsp:cNvPr id="0" name=""/>
        <dsp:cNvSpPr/>
      </dsp:nvSpPr>
      <dsp:spPr>
        <a:xfrm>
          <a:off x="2448282" y="2028314"/>
          <a:ext cx="4131821" cy="53593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smtClean="0"/>
            <a:t>İŞLETİM SİSTEMİ MİMARİSİ</a:t>
          </a:r>
        </a:p>
      </dsp:txBody>
      <dsp:txXfrm>
        <a:off x="2474444" y="2054476"/>
        <a:ext cx="4079497" cy="483609"/>
      </dsp:txXfrm>
    </dsp:sp>
    <dsp:sp modelId="{D62368AF-0BD8-45A1-9C1B-748AEC3BB4B5}">
      <dsp:nvSpPr>
        <dsp:cNvPr id="0" name=""/>
        <dsp:cNvSpPr/>
      </dsp:nvSpPr>
      <dsp:spPr>
        <a:xfrm>
          <a:off x="2448282" y="2652629"/>
          <a:ext cx="4131821" cy="53593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smtClean="0"/>
            <a:t>BİLGİSAYAR AKTİVİTELERİNİ KOORDİNE ETMEK</a:t>
          </a:r>
        </a:p>
      </dsp:txBody>
      <dsp:txXfrm>
        <a:off x="2474444" y="2678791"/>
        <a:ext cx="4079497" cy="483609"/>
      </dsp:txXfrm>
    </dsp:sp>
    <dsp:sp modelId="{104D8CEC-A0EE-4F65-B2C6-9E9FF1349561}">
      <dsp:nvSpPr>
        <dsp:cNvPr id="0" name=""/>
        <dsp:cNvSpPr/>
      </dsp:nvSpPr>
      <dsp:spPr>
        <a:xfrm>
          <a:off x="2448282" y="3276948"/>
          <a:ext cx="4131821" cy="53593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smtClean="0"/>
            <a:t>İŞLEMLER ARASINDAKİ YARIŞI YÖNETMEK</a:t>
          </a:r>
        </a:p>
      </dsp:txBody>
      <dsp:txXfrm>
        <a:off x="2474444" y="3303110"/>
        <a:ext cx="4079497" cy="483609"/>
      </dsp:txXfrm>
    </dsp:sp>
    <dsp:sp modelId="{A960280E-6147-4563-B53C-599A4B2B5E3E}">
      <dsp:nvSpPr>
        <dsp:cNvPr id="0" name=""/>
        <dsp:cNvSpPr/>
      </dsp:nvSpPr>
      <dsp:spPr>
        <a:xfrm>
          <a:off x="2448282" y="3901263"/>
          <a:ext cx="4131821" cy="53593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smtClean="0"/>
            <a:t>GÜVENLİK</a:t>
          </a:r>
          <a:endParaRPr lang="tr-TR" sz="1400" b="0" kern="1200" dirty="0"/>
        </a:p>
      </dsp:txBody>
      <dsp:txXfrm>
        <a:off x="2474444" y="3927425"/>
        <a:ext cx="4079497" cy="4836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D9F30-7505-44B6-AF1F-D6706892B3F4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95EF9-F01C-41D9-BD14-89564CB3DCB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59613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D9F30-7505-44B6-AF1F-D6706892B3F4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95EF9-F01C-41D9-BD14-89564CB3DCB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15866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D9F30-7505-44B6-AF1F-D6706892B3F4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95EF9-F01C-41D9-BD14-89564CB3DCB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94076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D9F30-7505-44B6-AF1F-D6706892B3F4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95EF9-F01C-41D9-BD14-89564CB3DCB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750889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D9F30-7505-44B6-AF1F-D6706892B3F4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95EF9-F01C-41D9-BD14-89564CB3DCB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55781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D9F30-7505-44B6-AF1F-D6706892B3F4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95EF9-F01C-41D9-BD14-89564CB3DCB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65001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D9F30-7505-44B6-AF1F-D6706892B3F4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95EF9-F01C-41D9-BD14-89564CB3DCB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97101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D9F30-7505-44B6-AF1F-D6706892B3F4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95EF9-F01C-41D9-BD14-89564CB3DCB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03701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D9F30-7505-44B6-AF1F-D6706892B3F4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95EF9-F01C-41D9-BD14-89564CB3DCB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52003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D9F30-7505-44B6-AF1F-D6706892B3F4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95EF9-F01C-41D9-BD14-89564CB3DCB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6220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D9F30-7505-44B6-AF1F-D6706892B3F4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95EF9-F01C-41D9-BD14-89564CB3DCB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78944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8D9F30-7505-44B6-AF1F-D6706892B3F4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095EF9-F01C-41D9-BD14-89564CB3DCB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87201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76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915566"/>
            <a:ext cx="7280810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77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123478"/>
            <a:ext cx="8712968" cy="523279"/>
          </a:xfrm>
        </p:spPr>
        <p:txBody>
          <a:bodyPr>
            <a:no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İŞLEMLER ARASINDAKİ YARIŞI YÖNETMEK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467544" y="1635646"/>
            <a:ext cx="85689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dirty="0"/>
              <a:t>İşletim sisteminin en önemli görevlerinden biri de bilgisayarın </a:t>
            </a:r>
            <a:r>
              <a:rPr lang="tr-TR" sz="1600" dirty="0" smtClean="0"/>
              <a:t>kaynaklarını sistemdeki </a:t>
            </a:r>
            <a:r>
              <a:rPr lang="tr-TR" sz="1600" dirty="0"/>
              <a:t>işlemler arasında </a:t>
            </a:r>
            <a:r>
              <a:rPr lang="tr-TR" sz="1600" dirty="0" smtClean="0"/>
              <a:t>paylaştırmaktır.</a:t>
            </a:r>
          </a:p>
          <a:p>
            <a:pPr algn="just"/>
            <a:endParaRPr lang="tr-TR" sz="1600" dirty="0"/>
          </a:p>
          <a:p>
            <a:pPr algn="just"/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Semaforlar</a:t>
            </a:r>
          </a:p>
          <a:p>
            <a:pPr algn="just"/>
            <a:endParaRPr lang="tr-TR" sz="1600" u="sng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dirty="0" smtClean="0"/>
              <a:t>Uygun </a:t>
            </a:r>
            <a:r>
              <a:rPr lang="tr-TR" sz="1600" dirty="0"/>
              <a:t>bir şekilde tasarlanan bayrağa </a:t>
            </a:r>
            <a:r>
              <a:rPr lang="tr-TR" sz="1600" b="1" dirty="0" smtClean="0"/>
              <a:t>semafor </a:t>
            </a:r>
            <a:r>
              <a:rPr lang="tr-TR" sz="1600" dirty="0" smtClean="0"/>
              <a:t>adı </a:t>
            </a:r>
            <a:r>
              <a:rPr lang="tr-TR" sz="1600" dirty="0"/>
              <a:t>verilir. </a:t>
            </a:r>
            <a:r>
              <a:rPr lang="tr-TR" sz="1600" dirty="0" smtClean="0"/>
              <a:t>Aslında </a:t>
            </a:r>
            <a:r>
              <a:rPr lang="tr-TR" sz="1600" dirty="0"/>
              <a:t>bilgisayar sistemlerindeki semafor </a:t>
            </a:r>
            <a:r>
              <a:rPr lang="tr-TR" sz="1600" dirty="0" smtClean="0"/>
              <a:t>kullanımı demiryollarındakiyle </a:t>
            </a:r>
            <a:r>
              <a:rPr lang="tr-TR" sz="1600" dirty="0"/>
              <a:t>aynıdır</a:t>
            </a:r>
            <a:r>
              <a:rPr lang="tr-TR" sz="1600" dirty="0" smtClean="0"/>
              <a:t>.</a:t>
            </a:r>
            <a:endParaRPr lang="tr-TR" sz="1600" dirty="0"/>
          </a:p>
        </p:txBody>
      </p:sp>
    </p:spTree>
    <p:extLst>
      <p:ext uri="{BB962C8B-B14F-4D97-AF65-F5344CB8AC3E}">
        <p14:creationId xmlns:p14="http://schemas.microsoft.com/office/powerpoint/2010/main" val="3104210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95536" y="699542"/>
            <a:ext cx="86409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Kilitlenme</a:t>
            </a:r>
          </a:p>
          <a:p>
            <a:endParaRPr lang="tr-TR" sz="1600" b="1" u="sng" dirty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dirty="0"/>
              <a:t>Kaynak paylaşımı sırasında doğabilecek bir başka sorun ise </a:t>
            </a:r>
            <a:r>
              <a:rPr lang="tr-TR" sz="1600" b="1" dirty="0" smtClean="0"/>
              <a:t>kilitlenmedir</a:t>
            </a:r>
            <a:r>
              <a:rPr lang="tr-TR" sz="1600" dirty="0" smtClean="0"/>
              <a:t>. Kilitlenme</a:t>
            </a:r>
            <a:r>
              <a:rPr lang="tr-TR" sz="1600" dirty="0"/>
              <a:t>, iki veya daha fazla sistemin, birbirlerinin kullandıkları </a:t>
            </a:r>
            <a:r>
              <a:rPr lang="tr-TR" sz="1600" dirty="0" smtClean="0"/>
              <a:t>kaynakları bekledikleri </a:t>
            </a:r>
            <a:r>
              <a:rPr lang="tr-TR" sz="1600" dirty="0"/>
              <a:t>için çalışmalarının durmasıdır.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995686"/>
            <a:ext cx="4513192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71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23478"/>
            <a:ext cx="8229600" cy="709587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GÜVENLİK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395536" y="1252954"/>
            <a:ext cx="87129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dirty="0"/>
              <a:t>İşletim sistemi bir bilgisayarın yürüttüğü tüm işlemleri yönettiğinden </a:t>
            </a:r>
            <a:r>
              <a:rPr lang="tr-TR" sz="1600" dirty="0" smtClean="0"/>
              <a:t>sistemin güvenliğiyle </a:t>
            </a:r>
            <a:r>
              <a:rPr lang="tr-TR" sz="1600" dirty="0"/>
              <a:t>ilgili olarak da çok kritik bir rol üstlenir</a:t>
            </a:r>
            <a:r>
              <a:rPr lang="tr-TR" sz="1600" dirty="0" smtClean="0"/>
              <a:t>.</a:t>
            </a:r>
          </a:p>
          <a:p>
            <a:pPr algn="just"/>
            <a:endParaRPr lang="tr-TR" sz="1600" dirty="0" smtClean="0"/>
          </a:p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Dışarıdan Gelen Saldırılar</a:t>
            </a:r>
          </a:p>
          <a:p>
            <a:pPr algn="just"/>
            <a:r>
              <a:rPr lang="tr-TR" sz="1600" dirty="0"/>
              <a:t>İşletim sistemlerinin gerçekleştirdiği önemli bir görev, bilgisayarın </a:t>
            </a:r>
            <a:r>
              <a:rPr lang="tr-TR" sz="1600" dirty="0" smtClean="0"/>
              <a:t>kaynaklarına yetkisiz </a:t>
            </a:r>
            <a:r>
              <a:rPr lang="tr-TR" sz="1600" dirty="0"/>
              <a:t>kişilerin erişmesini engellemektir</a:t>
            </a:r>
            <a:r>
              <a:rPr lang="tr-TR" sz="1600" dirty="0" smtClean="0"/>
              <a:t>.</a:t>
            </a:r>
            <a:r>
              <a:rPr lang="tr-TR" sz="1600" dirty="0"/>
              <a:t> Bir bilgisayarı </a:t>
            </a:r>
            <a:r>
              <a:rPr lang="tr-TR" sz="1600" dirty="0" smtClean="0"/>
              <a:t>birçok kullanıcının </a:t>
            </a:r>
            <a:r>
              <a:rPr lang="tr-TR" sz="1600" dirty="0"/>
              <a:t>kullanması durumunda bu koruma yetkili kişiler için </a:t>
            </a:r>
            <a:r>
              <a:rPr lang="tr-TR" sz="1600" dirty="0" smtClean="0"/>
              <a:t>oluşturulan “hesaplar</a:t>
            </a:r>
            <a:r>
              <a:rPr lang="tr-TR" sz="1600" dirty="0"/>
              <a:t>” aracılığıyla olur</a:t>
            </a:r>
            <a:r>
              <a:rPr lang="tr-TR" sz="1600" dirty="0" smtClean="0"/>
              <a:t>.</a:t>
            </a:r>
          </a:p>
          <a:p>
            <a:pPr algn="just"/>
            <a:endParaRPr lang="tr-TR" sz="1600" dirty="0"/>
          </a:p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İçeriden Gelen Saldırılar</a:t>
            </a:r>
          </a:p>
          <a:p>
            <a:pPr algn="just"/>
            <a:r>
              <a:rPr lang="tr-TR" sz="1600" dirty="0"/>
              <a:t>İzinsiz giriş yapan birisi (veya kötü amaçlı bir yetkili kullanıcı) </a:t>
            </a:r>
            <a:r>
              <a:rPr lang="tr-TR" sz="1600" dirty="0" smtClean="0"/>
              <a:t>sisteme eriştiğinde </a:t>
            </a:r>
            <a:r>
              <a:rPr lang="tr-TR" sz="1600" dirty="0"/>
              <a:t>ilk yapılan iş genellikle bir bilgiyi aramak veya zararlı bir </a:t>
            </a:r>
            <a:r>
              <a:rPr lang="tr-TR" sz="1600" dirty="0" smtClean="0"/>
              <a:t>yazılım yerleştirmektir</a:t>
            </a:r>
            <a:r>
              <a:rPr lang="tr-TR" sz="1600" dirty="0"/>
              <a:t>. Bu, kötü amaçlı kişilerin yönetici yetkilerini ele </a:t>
            </a:r>
            <a:r>
              <a:rPr lang="tr-TR" sz="1600" dirty="0" smtClean="0"/>
              <a:t>geçirdiklerinde yapabileceği </a:t>
            </a:r>
            <a:r>
              <a:rPr lang="tr-TR" sz="1600" dirty="0"/>
              <a:t>basit bir işlemdir</a:t>
            </a:r>
            <a:r>
              <a:rPr lang="tr-TR" sz="16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80435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1131017262"/>
              </p:ext>
            </p:extLst>
          </p:nvPr>
        </p:nvGraphicFramePr>
        <p:xfrm>
          <a:off x="1259632" y="195486"/>
          <a:ext cx="7128792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13322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7273E9C-8588-411A-8DF1-A26EF3D1D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67273E9C-8588-411A-8DF1-A26EF3D1D2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67273E9C-8588-411A-8DF1-A26EF3D1D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graphicEl>
                                              <a:dgm id="{67273E9C-8588-411A-8DF1-A26EF3D1D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67AA055-2F32-4B49-A121-F192D63D47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graphicEl>
                                              <a:dgm id="{467AA055-2F32-4B49-A121-F192D63D47F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467AA055-2F32-4B49-A121-F192D63D47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dgm id="{467AA055-2F32-4B49-A121-F192D63D47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CE5D484-629A-438E-A489-5C86A968AC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graphicEl>
                                              <a:dgm id="{ACE5D484-629A-438E-A489-5C86A968AC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dgm id="{ACE5D484-629A-438E-A489-5C86A968AC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graphicEl>
                                              <a:dgm id="{ACE5D484-629A-438E-A489-5C86A968AC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43188A1-18FC-4DBC-8EA2-40CCB79410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graphicEl>
                                              <a:dgm id="{843188A1-18FC-4DBC-8EA2-40CCB79410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graphicEl>
                                              <a:dgm id="{843188A1-18FC-4DBC-8EA2-40CCB79410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graphicEl>
                                              <a:dgm id="{843188A1-18FC-4DBC-8EA2-40CCB79410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AB429B7-F675-4663-977A-DD2612BED0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graphicEl>
                                              <a:dgm id="{CAB429B7-F675-4663-977A-DD2612BED0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graphicEl>
                                              <a:dgm id="{CAB429B7-F675-4663-977A-DD2612BED0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graphicEl>
                                              <a:dgm id="{CAB429B7-F675-4663-977A-DD2612BED0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62368AF-0BD8-45A1-9C1B-748AEC3BB4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graphicEl>
                                              <a:dgm id="{D62368AF-0BD8-45A1-9C1B-748AEC3BB4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graphicEl>
                                              <a:dgm id="{D62368AF-0BD8-45A1-9C1B-748AEC3BB4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graphicEl>
                                              <a:dgm id="{D62368AF-0BD8-45A1-9C1B-748AEC3BB4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04D8CEC-A0EE-4F65-B2C6-9E9FF13495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graphicEl>
                                              <a:dgm id="{104D8CEC-A0EE-4F65-B2C6-9E9FF13495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graphicEl>
                                              <a:dgm id="{104D8CEC-A0EE-4F65-B2C6-9E9FF13495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graphicEl>
                                              <a:dgm id="{104D8CEC-A0EE-4F65-B2C6-9E9FF13495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960280E-6147-4563-B53C-599A4B2B5E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graphicEl>
                                              <a:dgm id="{A960280E-6147-4563-B53C-599A4B2B5E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graphicEl>
                                              <a:dgm id="{A960280E-6147-4563-B53C-599A4B2B5E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graphicEl>
                                              <a:dgm id="{A960280E-6147-4563-B53C-599A4B2B5E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683568" y="1491630"/>
            <a:ext cx="7772400" cy="1102519"/>
          </a:xfrm>
        </p:spPr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BÖLÜM 3</a:t>
            </a:r>
            <a:endParaRPr lang="tr-TR" sz="5400" b="1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369368" y="2283718"/>
            <a:ext cx="6400800" cy="792088"/>
          </a:xfrm>
        </p:spPr>
        <p:txBody>
          <a:bodyPr>
            <a:normAutofit/>
          </a:bodyPr>
          <a:lstStyle/>
          <a:p>
            <a:pPr lvl="0"/>
            <a:r>
              <a:rPr lang="tr-TR" sz="44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İŞLETİM SİSTEMLERİ</a:t>
            </a:r>
          </a:p>
        </p:txBody>
      </p:sp>
    </p:spTree>
    <p:extLst>
      <p:ext uri="{BB962C8B-B14F-4D97-AF65-F5344CB8AC3E}">
        <p14:creationId xmlns:p14="http://schemas.microsoft.com/office/powerpoint/2010/main" val="3340829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23478"/>
            <a:ext cx="8229600" cy="709587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İŞLETİM SİSTEMLERİNİN TARİHÇESİ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395536" y="1923678"/>
            <a:ext cx="87129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dirty="0"/>
              <a:t>Günümüzde kullanılan işletim sistemleri basit bir yapıyla başlayarak </a:t>
            </a:r>
            <a:r>
              <a:rPr lang="tr-TR" sz="1600" dirty="0" smtClean="0"/>
              <a:t>bugün oldukça </a:t>
            </a:r>
            <a:r>
              <a:rPr lang="tr-TR" sz="1600" dirty="0"/>
              <a:t>büyük ve karmaşık yazılım paketleri haline gelmiştir. </a:t>
            </a:r>
            <a:r>
              <a:rPr lang="tr-TR" sz="1600" dirty="0" smtClean="0"/>
              <a:t>1940 </a:t>
            </a:r>
            <a:r>
              <a:rPr lang="tr-TR" sz="1600" dirty="0"/>
              <a:t>ve </a:t>
            </a:r>
            <a:r>
              <a:rPr lang="tr-TR" sz="1600" dirty="0" smtClean="0"/>
              <a:t>50’lerdeki bilgisayarlar </a:t>
            </a:r>
            <a:r>
              <a:rPr lang="tr-TR" sz="1600" dirty="0"/>
              <a:t>fazla esnek ve verimli değillerdi</a:t>
            </a:r>
            <a:r>
              <a:rPr lang="tr-TR" sz="1600" dirty="0" smtClean="0"/>
              <a:t>.</a:t>
            </a:r>
          </a:p>
          <a:p>
            <a:pPr algn="just"/>
            <a:endParaRPr lang="tr-TR" sz="1600" dirty="0"/>
          </a:p>
          <a:p>
            <a:pPr algn="just"/>
            <a:r>
              <a:rPr lang="tr-TR" sz="1600" dirty="0" smtClean="0"/>
              <a:t>Bilgisayarlar </a:t>
            </a:r>
            <a:r>
              <a:rPr lang="tr-TR" sz="1600" dirty="0"/>
              <a:t>bütün </a:t>
            </a:r>
            <a:r>
              <a:rPr lang="tr-TR" sz="1600" dirty="0" smtClean="0"/>
              <a:t>bir odayı </a:t>
            </a:r>
            <a:r>
              <a:rPr lang="tr-TR" sz="1600" dirty="0"/>
              <a:t>kaplardı ve bir program yürütmek ciddi bir hazırlık gerektirirdi, </a:t>
            </a:r>
            <a:r>
              <a:rPr lang="tr-TR" sz="1600" dirty="0" smtClean="0"/>
              <a:t>manyetik bantları </a:t>
            </a:r>
            <a:r>
              <a:rPr lang="tr-TR" sz="1600" dirty="0"/>
              <a:t>takmak, delikli kartları kart okuyucuya yerleştirmek, </a:t>
            </a:r>
            <a:r>
              <a:rPr lang="tr-TR" sz="1600" dirty="0" smtClean="0"/>
              <a:t>anahtarları </a:t>
            </a:r>
            <a:r>
              <a:rPr lang="nb-NO" sz="1600" dirty="0" smtClean="0"/>
              <a:t>açmak </a:t>
            </a:r>
            <a:r>
              <a:rPr lang="nb-NO" sz="1600" dirty="0"/>
              <a:t>ve benzeri işlemler gibi.</a:t>
            </a:r>
            <a:endParaRPr lang="tr-TR" sz="1600" dirty="0"/>
          </a:p>
        </p:txBody>
      </p:sp>
    </p:spTree>
    <p:extLst>
      <p:ext uri="{BB962C8B-B14F-4D97-AF65-F5344CB8AC3E}">
        <p14:creationId xmlns:p14="http://schemas.microsoft.com/office/powerpoint/2010/main" val="2589556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23478"/>
            <a:ext cx="4307409" cy="2376264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5988" y="2643758"/>
            <a:ext cx="4259165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06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23478"/>
            <a:ext cx="8229600" cy="709587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İŞLETİM SİSTEMİ MİMARİSİ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395536" y="843558"/>
            <a:ext cx="87129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Yazılımlara Genel Bir </a:t>
            </a:r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Bakış</a:t>
            </a:r>
          </a:p>
          <a:p>
            <a:pPr algn="just"/>
            <a:r>
              <a:rPr lang="tr-TR" sz="1600" dirty="0"/>
              <a:t>İlk olarak bir bilgisayarda kullanılan yazılımları iki ana kategoriye </a:t>
            </a:r>
            <a:r>
              <a:rPr lang="tr-TR" sz="1600" dirty="0" smtClean="0"/>
              <a:t>ayırarak başlayalım</a:t>
            </a:r>
            <a:r>
              <a:rPr lang="tr-TR" sz="1600" dirty="0"/>
              <a:t>: </a:t>
            </a:r>
            <a:r>
              <a:rPr lang="tr-TR" sz="1600" b="1" dirty="0" smtClean="0"/>
              <a:t>uygulama </a:t>
            </a:r>
            <a:r>
              <a:rPr lang="tr-TR" sz="1600" b="1" dirty="0"/>
              <a:t>yazılımları </a:t>
            </a:r>
            <a:r>
              <a:rPr lang="tr-TR" sz="1600" dirty="0"/>
              <a:t>ve </a:t>
            </a:r>
            <a:r>
              <a:rPr lang="tr-TR" sz="1600" b="1" dirty="0"/>
              <a:t>sistem </a:t>
            </a:r>
            <a:r>
              <a:rPr lang="tr-TR" sz="1600" b="1" dirty="0" smtClean="0"/>
              <a:t>yazılımları.</a:t>
            </a:r>
            <a:endParaRPr lang="tr-TR" sz="1600" u="sng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779662"/>
            <a:ext cx="4896544" cy="3173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335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95536" y="195486"/>
            <a:ext cx="84969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Bir İşletim Sisteminin Bileşenleri</a:t>
            </a:r>
          </a:p>
          <a:p>
            <a:pPr algn="just"/>
            <a:r>
              <a:rPr lang="tr-TR" sz="1600" dirty="0"/>
              <a:t>Bu bölümde bir işletim sistemini oluşturan bileşenleri inceleyeceğiz. </a:t>
            </a:r>
            <a:r>
              <a:rPr lang="tr-TR" sz="1600" dirty="0" smtClean="0"/>
              <a:t>Kullanıcıların talep ettiği </a:t>
            </a:r>
            <a:r>
              <a:rPr lang="tr-TR" sz="1600" dirty="0"/>
              <a:t>görevleri yerine getirebilmek için bir işletim sistemi </a:t>
            </a:r>
            <a:r>
              <a:rPr lang="tr-TR" sz="1600" dirty="0" smtClean="0"/>
              <a:t>öncelikle bu </a:t>
            </a:r>
            <a:r>
              <a:rPr lang="tr-TR" sz="1600" dirty="0"/>
              <a:t>kullanıcılarla iletişim kurabilmelidir. İşletim sisteminin bu </a:t>
            </a:r>
            <a:r>
              <a:rPr lang="tr-TR" sz="1600" dirty="0" smtClean="0"/>
              <a:t>iletişimi yöneten </a:t>
            </a:r>
            <a:r>
              <a:rPr lang="tr-TR" sz="1600" dirty="0"/>
              <a:t>birimine </a:t>
            </a:r>
            <a:r>
              <a:rPr lang="tr-TR" sz="1600" b="1" dirty="0"/>
              <a:t>kullanıcı </a:t>
            </a:r>
            <a:r>
              <a:rPr lang="tr-TR" sz="1600" b="1" dirty="0" err="1"/>
              <a:t>arayüzü</a:t>
            </a:r>
            <a:r>
              <a:rPr lang="tr-TR" sz="1600" b="1" dirty="0"/>
              <a:t> </a:t>
            </a:r>
            <a:r>
              <a:rPr lang="tr-TR" sz="1600" dirty="0"/>
              <a:t>adı verilir.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563638"/>
            <a:ext cx="5400600" cy="3253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666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95536" y="195486"/>
            <a:ext cx="84969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Başlatmak</a:t>
            </a:r>
          </a:p>
          <a:p>
            <a:pPr algn="just"/>
            <a:endParaRPr lang="tr-TR" sz="1600" b="1" u="sng" dirty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dirty="0" smtClean="0"/>
              <a:t>Bilgisayarın </a:t>
            </a:r>
            <a:r>
              <a:rPr lang="tr-TR" sz="1600" dirty="0"/>
              <a:t>her </a:t>
            </a:r>
            <a:r>
              <a:rPr lang="tr-TR" sz="1600" dirty="0" smtClean="0"/>
              <a:t>açılışında çalışan </a:t>
            </a:r>
            <a:r>
              <a:rPr lang="tr-TR" sz="1600" dirty="0"/>
              <a:t>ve önyükleme adı verilen bir işlem sayesinde gerçekleşir. </a:t>
            </a:r>
            <a:r>
              <a:rPr lang="tr-TR" sz="1600" b="1" dirty="0" smtClean="0"/>
              <a:t>Önyükleme işlemi</a:t>
            </a:r>
            <a:r>
              <a:rPr lang="tr-TR" sz="1600" dirty="0"/>
              <a:t>, </a:t>
            </a:r>
            <a:r>
              <a:rPr lang="tr-TR" sz="1600" dirty="0" smtClean="0"/>
              <a:t>işletim istemini </a:t>
            </a:r>
            <a:r>
              <a:rPr lang="tr-TR" sz="1600" dirty="0"/>
              <a:t>(kalıcı olarak kayıtlı olduğu) sabit diskten</a:t>
            </a:r>
            <a:r>
              <a:rPr lang="tr-TR" sz="1600" dirty="0" smtClean="0"/>
              <a:t>, </a:t>
            </a:r>
            <a:r>
              <a:rPr lang="tr-TR" sz="1600" dirty="0"/>
              <a:t>başlangıçta boş olan ana belleğe taşır.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635646"/>
            <a:ext cx="6844905" cy="3123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684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19569"/>
            <a:ext cx="8507288" cy="720080"/>
          </a:xfrm>
        </p:spPr>
        <p:txBody>
          <a:bodyPr>
            <a:no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BİLGİSAYAR AKTİVİTELERİNİ KOORDİNE ETMEK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395536" y="1343546"/>
            <a:ext cx="87129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İşlem </a:t>
            </a:r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Kavramı</a:t>
            </a:r>
            <a:endParaRPr lang="tr-TR" sz="1600" u="sng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dirty="0" smtClean="0"/>
              <a:t>Program</a:t>
            </a:r>
            <a:r>
              <a:rPr lang="tr-TR" sz="1600" dirty="0"/>
              <a:t>, </a:t>
            </a:r>
            <a:r>
              <a:rPr lang="tr-TR" sz="1600" dirty="0" smtClean="0"/>
              <a:t>değişmeyen bir </a:t>
            </a:r>
            <a:r>
              <a:rPr lang="tr-TR" sz="1600" dirty="0"/>
              <a:t>dizi komutu ifade ederken; programın yürütülmesi özellikleri </a:t>
            </a:r>
            <a:r>
              <a:rPr lang="tr-TR" sz="1600" dirty="0" smtClean="0"/>
              <a:t>zaman içinde </a:t>
            </a:r>
            <a:r>
              <a:rPr lang="tr-TR" sz="1600" dirty="0"/>
              <a:t>değişebilen dinamik bir </a:t>
            </a:r>
            <a:r>
              <a:rPr lang="tr-TR" sz="1600" dirty="0" smtClean="0"/>
              <a:t>eylemdir. Bir </a:t>
            </a:r>
            <a:r>
              <a:rPr lang="tr-TR" sz="1600" dirty="0"/>
              <a:t>programın işletim sisteminin kontrolü </a:t>
            </a:r>
            <a:r>
              <a:rPr lang="tr-TR" sz="1600" dirty="0" smtClean="0"/>
              <a:t>altında yürütülmesi </a:t>
            </a:r>
            <a:r>
              <a:rPr lang="tr-TR" sz="1600" dirty="0"/>
              <a:t>eylemine </a:t>
            </a:r>
            <a:r>
              <a:rPr lang="tr-TR" sz="1600" b="1" dirty="0"/>
              <a:t>işlem </a:t>
            </a:r>
            <a:r>
              <a:rPr lang="tr-TR" sz="1600" dirty="0"/>
              <a:t>adı verilir</a:t>
            </a:r>
            <a:r>
              <a:rPr lang="tr-TR" sz="1600" dirty="0" smtClean="0"/>
              <a:t>.</a:t>
            </a:r>
          </a:p>
          <a:p>
            <a:pPr algn="just"/>
            <a:endParaRPr lang="tr-TR" sz="1600" dirty="0"/>
          </a:p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İşlem Yönetimi</a:t>
            </a:r>
          </a:p>
          <a:p>
            <a:pPr algn="just"/>
            <a:r>
              <a:rPr lang="tr-TR" sz="1600" dirty="0"/>
              <a:t>İşlemlerin yürütülmelerinin koordine edilmesi görevi, işletim </a:t>
            </a:r>
            <a:r>
              <a:rPr lang="tr-TR" sz="1600" dirty="0" smtClean="0"/>
              <a:t>sisteminin çekirdeğinde bulunan </a:t>
            </a:r>
            <a:r>
              <a:rPr lang="tr-TR" sz="1600" dirty="0"/>
              <a:t>programlayıcı ve zamanlayıcı tarafından </a:t>
            </a:r>
            <a:r>
              <a:rPr lang="tr-TR" sz="1600" dirty="0" smtClean="0"/>
              <a:t>gerçekleştirilir. Programlayıcı</a:t>
            </a:r>
            <a:r>
              <a:rPr lang="tr-TR" sz="1600" dirty="0"/>
              <a:t>, sistemde devam eden işlemlerin kayıtlarını tutar, </a:t>
            </a:r>
            <a:r>
              <a:rPr lang="tr-TR" sz="1600" dirty="0" smtClean="0"/>
              <a:t>yeni işlemleri </a:t>
            </a:r>
            <a:r>
              <a:rPr lang="tr-TR" sz="1600" dirty="0"/>
              <a:t>bu havuza ekler ve tamamlanan işlemleri havuzdan çıkarır.</a:t>
            </a:r>
          </a:p>
        </p:txBody>
      </p:sp>
    </p:spTree>
    <p:extLst>
      <p:ext uri="{BB962C8B-B14F-4D97-AF65-F5344CB8AC3E}">
        <p14:creationId xmlns:p14="http://schemas.microsoft.com/office/powerpoint/2010/main" val="1657222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421</Words>
  <Application>Microsoft Office PowerPoint</Application>
  <PresentationFormat>Ekran Gösterisi (16:9)</PresentationFormat>
  <Paragraphs>44</Paragraphs>
  <Slides>13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6" baseType="lpstr">
      <vt:lpstr>Arial</vt:lpstr>
      <vt:lpstr>Calibri</vt:lpstr>
      <vt:lpstr>Ofis Teması</vt:lpstr>
      <vt:lpstr>PowerPoint Sunusu</vt:lpstr>
      <vt:lpstr>PowerPoint Sunusu</vt:lpstr>
      <vt:lpstr>BÖLÜM 3</vt:lpstr>
      <vt:lpstr>İŞLETİM SİSTEMLERİNİN TARİHÇESİ</vt:lpstr>
      <vt:lpstr>PowerPoint Sunusu</vt:lpstr>
      <vt:lpstr>İŞLETİM SİSTEMİ MİMARİSİ</vt:lpstr>
      <vt:lpstr>PowerPoint Sunusu</vt:lpstr>
      <vt:lpstr>PowerPoint Sunusu</vt:lpstr>
      <vt:lpstr>BİLGİSAYAR AKTİVİTELERİNİ KOORDİNE ETMEK</vt:lpstr>
      <vt:lpstr>PowerPoint Sunusu</vt:lpstr>
      <vt:lpstr>İŞLEMLER ARASINDAKİ YARIŞI YÖNETMEK</vt:lpstr>
      <vt:lpstr>PowerPoint Sunusu</vt:lpstr>
      <vt:lpstr>GÜVENLİK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onur</dc:creator>
  <cp:lastModifiedBy>ronaldinho424</cp:lastModifiedBy>
  <cp:revision>24</cp:revision>
  <dcterms:created xsi:type="dcterms:W3CDTF">2018-01-31T11:00:48Z</dcterms:created>
  <dcterms:modified xsi:type="dcterms:W3CDTF">2018-02-05T14:20:40Z</dcterms:modified>
</cp:coreProperties>
</file>