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78" r:id="rId12"/>
    <p:sldId id="277" r:id="rId13"/>
    <p:sldId id="266" r:id="rId14"/>
    <p:sldId id="276" r:id="rId15"/>
    <p:sldId id="267" r:id="rId16"/>
    <p:sldId id="268" r:id="rId17"/>
    <p:sldId id="269" r:id="rId18"/>
    <p:sldId id="279" r:id="rId19"/>
    <p:sldId id="280" r:id="rId20"/>
    <p:sldId id="270" r:id="rId21"/>
    <p:sldId id="271" r:id="rId22"/>
    <p:sldId id="282" r:id="rId23"/>
    <p:sldId id="272" r:id="rId24"/>
    <p:sldId id="281" r:id="rId25"/>
    <p:sldId id="273" r:id="rId26"/>
    <p:sldId id="274" r:id="rId27"/>
    <p:sldId id="275" r:id="rId28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 varScale="1">
        <p:scale>
          <a:sx n="145" d="100"/>
          <a:sy n="145" d="100"/>
        </p:scale>
        <p:origin x="71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982045-0E3B-470B-85B4-05DDC0C9E267}" type="doc">
      <dgm:prSet loTypeId="urn:microsoft.com/office/officeart/2005/8/layout/pyramid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2C951C0C-380A-413B-AC5E-140FD9C37779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İÇİNDEKİLER</a:t>
          </a:r>
          <a:endParaRPr lang="tr-T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B7818D-5C1E-4E4A-AE17-F7F25C010197}" type="parTrans" cxnId="{21EBB222-A55D-41FB-90C6-B03381359279}">
      <dgm:prSet/>
      <dgm:spPr/>
      <dgm:t>
        <a:bodyPr/>
        <a:lstStyle/>
        <a:p>
          <a:endParaRPr lang="tr-TR"/>
        </a:p>
      </dgm:t>
    </dgm:pt>
    <dgm:pt modelId="{B102638A-4642-40D1-93FB-6B11C268764F}" type="sibTrans" cxnId="{21EBB222-A55D-41FB-90C6-B03381359279}">
      <dgm:prSet/>
      <dgm:spPr/>
      <dgm:t>
        <a:bodyPr/>
        <a:lstStyle/>
        <a:p>
          <a:endParaRPr lang="tr-TR"/>
        </a:p>
      </dgm:t>
    </dgm:pt>
    <dgm:pt modelId="{855EB9AA-85F8-46E0-BBDB-DAA9E78640A3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YAZILIM MÜHENDİSLİĞİ</a:t>
          </a:r>
          <a:endParaRPr lang="tr-T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9759BA-24C6-421A-A256-0AE932F84E82}" type="parTrans" cxnId="{F3E35382-6375-45DB-BF6A-B022255BE00B}">
      <dgm:prSet/>
      <dgm:spPr/>
      <dgm:t>
        <a:bodyPr/>
        <a:lstStyle/>
        <a:p>
          <a:endParaRPr lang="tr-TR"/>
        </a:p>
      </dgm:t>
    </dgm:pt>
    <dgm:pt modelId="{B75F87DC-6646-4E27-A11D-A13B1B7B9725}" type="sibTrans" cxnId="{F3E35382-6375-45DB-BF6A-B022255BE00B}">
      <dgm:prSet/>
      <dgm:spPr/>
      <dgm:t>
        <a:bodyPr/>
        <a:lstStyle/>
        <a:p>
          <a:endParaRPr lang="tr-TR"/>
        </a:p>
      </dgm:t>
    </dgm:pt>
    <dgm:pt modelId="{E52610D4-567E-40F0-8135-82815B725D92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YAZILIM MÜHENDİSLİĞİ BİLİM DALI</a:t>
          </a:r>
          <a:endParaRPr lang="tr-TR" sz="1400" b="0" dirty="0"/>
        </a:p>
      </dgm:t>
    </dgm:pt>
    <dgm:pt modelId="{500B68F1-33E5-4C1E-BCF6-39C7619A0838}" type="parTrans" cxnId="{29190C04-794B-4D31-B517-254AB9F8977D}">
      <dgm:prSet/>
      <dgm:spPr/>
      <dgm:t>
        <a:bodyPr/>
        <a:lstStyle/>
        <a:p>
          <a:endParaRPr lang="tr-TR"/>
        </a:p>
      </dgm:t>
    </dgm:pt>
    <dgm:pt modelId="{0ECAFF65-4764-45A8-A939-4E08E9AB43D1}" type="sibTrans" cxnId="{29190C04-794B-4D31-B517-254AB9F8977D}">
      <dgm:prSet/>
      <dgm:spPr/>
      <dgm:t>
        <a:bodyPr/>
        <a:lstStyle/>
        <a:p>
          <a:endParaRPr lang="tr-TR"/>
        </a:p>
      </dgm:t>
    </dgm:pt>
    <dgm:pt modelId="{D54789D8-4BAC-44C2-9BFA-E4F2D262EC18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YAZILIM YAŞAM DÖNGÜSÜ</a:t>
          </a:r>
        </a:p>
      </dgm:t>
    </dgm:pt>
    <dgm:pt modelId="{8FF37154-3F0D-48A7-820B-BB93E5823989}" type="parTrans" cxnId="{7EAC3559-EEB5-4932-AF7F-EC1FD5561C76}">
      <dgm:prSet/>
      <dgm:spPr/>
      <dgm:t>
        <a:bodyPr/>
        <a:lstStyle/>
        <a:p>
          <a:endParaRPr lang="tr-TR"/>
        </a:p>
      </dgm:t>
    </dgm:pt>
    <dgm:pt modelId="{1B438419-255C-4697-9F98-36459A985B71}" type="sibTrans" cxnId="{7EAC3559-EEB5-4932-AF7F-EC1FD5561C76}">
      <dgm:prSet/>
      <dgm:spPr/>
      <dgm:t>
        <a:bodyPr/>
        <a:lstStyle/>
        <a:p>
          <a:endParaRPr lang="tr-TR"/>
        </a:p>
      </dgm:t>
    </dgm:pt>
    <dgm:pt modelId="{D7DCE917-AA5C-4A7B-9D02-CB75BB1DE11E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YAZILIM MÜHENDİSLİĞİ METODOLOJİLERİ</a:t>
          </a:r>
        </a:p>
      </dgm:t>
    </dgm:pt>
    <dgm:pt modelId="{E92A7964-3330-4FF6-91E6-C11B21C44091}" type="parTrans" cxnId="{179C3C65-772A-495D-85B8-4F345998DFF7}">
      <dgm:prSet/>
      <dgm:spPr/>
      <dgm:t>
        <a:bodyPr/>
        <a:lstStyle/>
        <a:p>
          <a:endParaRPr lang="tr-TR"/>
        </a:p>
      </dgm:t>
    </dgm:pt>
    <dgm:pt modelId="{6502E81E-B935-4D42-87D6-1E1B1CC270BD}" type="sibTrans" cxnId="{179C3C65-772A-495D-85B8-4F345998DFF7}">
      <dgm:prSet/>
      <dgm:spPr/>
      <dgm:t>
        <a:bodyPr/>
        <a:lstStyle/>
        <a:p>
          <a:endParaRPr lang="tr-TR"/>
        </a:p>
      </dgm:t>
    </dgm:pt>
    <dgm:pt modelId="{F27FBE05-53F3-451B-BD2D-A8C1A004DD33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MODÜLERLİK</a:t>
          </a:r>
        </a:p>
      </dgm:t>
    </dgm:pt>
    <dgm:pt modelId="{70BFF255-A113-4B3C-9FF0-1DF51BFEBB78}" type="parTrans" cxnId="{BF42C713-257A-4A02-991C-B57B030F570F}">
      <dgm:prSet/>
      <dgm:spPr/>
      <dgm:t>
        <a:bodyPr/>
        <a:lstStyle/>
        <a:p>
          <a:endParaRPr lang="tr-TR"/>
        </a:p>
      </dgm:t>
    </dgm:pt>
    <dgm:pt modelId="{3469D793-AAD0-4901-899D-E5E9B9C31DFA}" type="sibTrans" cxnId="{BF42C713-257A-4A02-991C-B57B030F570F}">
      <dgm:prSet/>
      <dgm:spPr/>
      <dgm:t>
        <a:bodyPr/>
        <a:lstStyle/>
        <a:p>
          <a:endParaRPr lang="tr-TR"/>
        </a:p>
      </dgm:t>
    </dgm:pt>
    <dgm:pt modelId="{7A91A008-17B1-49D8-953E-238AF4448626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İŞ ARAÇLARI</a:t>
          </a:r>
          <a:endParaRPr lang="tr-TR" sz="1400" b="0" dirty="0"/>
        </a:p>
      </dgm:t>
    </dgm:pt>
    <dgm:pt modelId="{E60028A7-9A16-4E13-B367-6AEDED8AC106}" type="sibTrans" cxnId="{129FE241-60B8-4888-A9F7-26390963A762}">
      <dgm:prSet/>
      <dgm:spPr/>
      <dgm:t>
        <a:bodyPr/>
        <a:lstStyle/>
        <a:p>
          <a:endParaRPr lang="tr-TR"/>
        </a:p>
      </dgm:t>
    </dgm:pt>
    <dgm:pt modelId="{5FEDF05D-FD18-4CDD-82F1-61D7A5043B75}" type="parTrans" cxnId="{129FE241-60B8-4888-A9F7-26390963A762}">
      <dgm:prSet/>
      <dgm:spPr/>
      <dgm:t>
        <a:bodyPr/>
        <a:lstStyle/>
        <a:p>
          <a:endParaRPr lang="tr-TR"/>
        </a:p>
      </dgm:t>
    </dgm:pt>
    <dgm:pt modelId="{292C2F84-6D96-438C-BC4E-B2ACB8125D9F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KALİTE GÜVENCESİ</a:t>
          </a:r>
          <a:endParaRPr lang="tr-TR" sz="1400" b="0" dirty="0"/>
        </a:p>
      </dgm:t>
    </dgm:pt>
    <dgm:pt modelId="{EE14001A-E46B-4FE1-A587-E0D0C4ADE6D3}" type="parTrans" cxnId="{2072668A-20B3-44B6-8004-BBF54D74AA7A}">
      <dgm:prSet/>
      <dgm:spPr/>
      <dgm:t>
        <a:bodyPr/>
        <a:lstStyle/>
        <a:p>
          <a:endParaRPr lang="tr-TR"/>
        </a:p>
      </dgm:t>
    </dgm:pt>
    <dgm:pt modelId="{07DD35E3-BED4-4541-B776-97C17D84B24E}" type="sibTrans" cxnId="{2072668A-20B3-44B6-8004-BBF54D74AA7A}">
      <dgm:prSet/>
      <dgm:spPr/>
      <dgm:t>
        <a:bodyPr/>
        <a:lstStyle/>
        <a:p>
          <a:endParaRPr lang="tr-TR"/>
        </a:p>
      </dgm:t>
    </dgm:pt>
    <dgm:pt modelId="{3C6E5D90-0904-4008-919D-41B569C4150F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DOKÜMANTASYON</a:t>
          </a:r>
          <a:endParaRPr lang="tr-TR" sz="1400" b="0" dirty="0"/>
        </a:p>
      </dgm:t>
    </dgm:pt>
    <dgm:pt modelId="{0845F70D-3E97-484B-876E-91D701A2744F}" type="parTrans" cxnId="{3E92ED4F-EFDC-483E-9F60-5E02D051CBD6}">
      <dgm:prSet/>
      <dgm:spPr/>
      <dgm:t>
        <a:bodyPr/>
        <a:lstStyle/>
        <a:p>
          <a:endParaRPr lang="tr-TR"/>
        </a:p>
      </dgm:t>
    </dgm:pt>
    <dgm:pt modelId="{5667B749-EDF5-45AC-8087-EA2A5127A136}" type="sibTrans" cxnId="{3E92ED4F-EFDC-483E-9F60-5E02D051CBD6}">
      <dgm:prSet/>
      <dgm:spPr/>
      <dgm:t>
        <a:bodyPr/>
        <a:lstStyle/>
        <a:p>
          <a:endParaRPr lang="tr-TR"/>
        </a:p>
      </dgm:t>
    </dgm:pt>
    <dgm:pt modelId="{84BE1FC8-815D-4FA4-95EE-8738F5B00F75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İNSAN-MAKİNE ARA YÜZÜ</a:t>
          </a:r>
          <a:endParaRPr lang="tr-TR" sz="1400" b="0" dirty="0"/>
        </a:p>
      </dgm:t>
    </dgm:pt>
    <dgm:pt modelId="{5ED49E67-CFA0-4E10-9DCD-8D5AC38920A3}" type="parTrans" cxnId="{E0151172-9356-4549-917E-6BBEF018A0DF}">
      <dgm:prSet/>
      <dgm:spPr/>
      <dgm:t>
        <a:bodyPr/>
        <a:lstStyle/>
        <a:p>
          <a:endParaRPr lang="tr-TR"/>
        </a:p>
      </dgm:t>
    </dgm:pt>
    <dgm:pt modelId="{192D7DA4-9A9F-4262-9FFF-06915CCA53B0}" type="sibTrans" cxnId="{E0151172-9356-4549-917E-6BBEF018A0DF}">
      <dgm:prSet/>
      <dgm:spPr/>
      <dgm:t>
        <a:bodyPr/>
        <a:lstStyle/>
        <a:p>
          <a:endParaRPr lang="tr-TR"/>
        </a:p>
      </dgm:t>
    </dgm:pt>
    <dgm:pt modelId="{924DA27A-1E46-4163-99B1-3D860FA98E0C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YAZILIM SAHİPLİĞİ VE YÜKÜMLÜLÜK</a:t>
          </a:r>
          <a:endParaRPr lang="tr-TR" sz="1400" b="0" dirty="0"/>
        </a:p>
      </dgm:t>
    </dgm:pt>
    <dgm:pt modelId="{130F915A-37B1-495C-B9D2-02FC2AFF2E40}" type="parTrans" cxnId="{3DC36BA3-BD10-44A3-91A0-2D107C34AAF2}">
      <dgm:prSet/>
      <dgm:spPr/>
      <dgm:t>
        <a:bodyPr/>
        <a:lstStyle/>
        <a:p>
          <a:endParaRPr lang="tr-TR"/>
        </a:p>
      </dgm:t>
    </dgm:pt>
    <dgm:pt modelId="{E1C967CB-EE8D-4128-A582-A5B693554F73}" type="sibTrans" cxnId="{3DC36BA3-BD10-44A3-91A0-2D107C34AAF2}">
      <dgm:prSet/>
      <dgm:spPr/>
      <dgm:t>
        <a:bodyPr/>
        <a:lstStyle/>
        <a:p>
          <a:endParaRPr lang="tr-TR"/>
        </a:p>
      </dgm:t>
    </dgm:pt>
    <dgm:pt modelId="{0509ADE9-40BF-4C49-91EE-4B4FE5A1CAF6}" type="pres">
      <dgm:prSet presAssocID="{5F982045-0E3B-470B-85B4-05DDC0C9E267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tr-TR"/>
        </a:p>
      </dgm:t>
    </dgm:pt>
    <dgm:pt modelId="{67273E9C-8588-411A-8DF1-A26EF3D1D264}" type="pres">
      <dgm:prSet presAssocID="{5F982045-0E3B-470B-85B4-05DDC0C9E267}" presName="pyramid" presStyleLbl="node1" presStyleIdx="0" presStyleCnt="1" custLinFactNeighborX="-10500"/>
      <dgm:spPr/>
      <dgm:t>
        <a:bodyPr/>
        <a:lstStyle/>
        <a:p>
          <a:endParaRPr lang="tr-TR"/>
        </a:p>
      </dgm:t>
    </dgm:pt>
    <dgm:pt modelId="{3A69E0DE-8CC8-463F-9A61-13809A0CB39D}" type="pres">
      <dgm:prSet presAssocID="{5F982045-0E3B-470B-85B4-05DDC0C9E267}" presName="theList" presStyleCnt="0"/>
      <dgm:spPr/>
      <dgm:t>
        <a:bodyPr/>
        <a:lstStyle/>
        <a:p>
          <a:endParaRPr lang="tr-TR"/>
        </a:p>
      </dgm:t>
    </dgm:pt>
    <dgm:pt modelId="{467AA055-2F32-4B49-A121-F192D63D47F1}" type="pres">
      <dgm:prSet presAssocID="{2C951C0C-380A-413B-AC5E-140FD9C37779}" presName="aNode" presStyleLbl="fgAcc1" presStyleIdx="0" presStyleCnt="11" custScaleX="133753" custScaleY="991198" custLinFactY="-519565" custLinFactNeighborX="723" custLinFactNeighborY="-6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3534258-6950-4F58-AC54-AC3B617B9138}" type="pres">
      <dgm:prSet presAssocID="{2C951C0C-380A-413B-AC5E-140FD9C37779}" presName="aSpace" presStyleCnt="0"/>
      <dgm:spPr/>
      <dgm:t>
        <a:bodyPr/>
        <a:lstStyle/>
        <a:p>
          <a:endParaRPr lang="tr-TR"/>
        </a:p>
      </dgm:t>
    </dgm:pt>
    <dgm:pt modelId="{ACE5D484-629A-438E-A489-5C86A968ACEA}" type="pres">
      <dgm:prSet presAssocID="{855EB9AA-85F8-46E0-BBDB-DAA9E78640A3}" presName="aNode" presStyleLbl="fgAcc1" presStyleIdx="1" presStyleCnt="11" custScaleX="133753" custScaleY="991198" custLinFactY="-393604" custLinFactNeighborX="723" custLinFactNeighborY="-4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379818B-4A5A-4DD8-899D-4659C473A8DB}" type="pres">
      <dgm:prSet presAssocID="{855EB9AA-85F8-46E0-BBDB-DAA9E78640A3}" presName="aSpace" presStyleCnt="0"/>
      <dgm:spPr/>
      <dgm:t>
        <a:bodyPr/>
        <a:lstStyle/>
        <a:p>
          <a:endParaRPr lang="tr-TR"/>
        </a:p>
      </dgm:t>
    </dgm:pt>
    <dgm:pt modelId="{843188A1-18FC-4DBC-8EA2-40CCB7941006}" type="pres">
      <dgm:prSet presAssocID="{E52610D4-567E-40F0-8135-82815B725D92}" presName="aNode" presStyleLbl="fgAcc1" presStyleIdx="2" presStyleCnt="11" custScaleX="133753" custScaleY="991198" custLinFactY="-255139" custLinFactNeighborX="723" custLinFactNeighborY="-3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33E9341-8C87-47DF-A6BD-FAFECCF0D734}" type="pres">
      <dgm:prSet presAssocID="{E52610D4-567E-40F0-8135-82815B725D92}" presName="aSpace" presStyleCnt="0"/>
      <dgm:spPr/>
      <dgm:t>
        <a:bodyPr/>
        <a:lstStyle/>
        <a:p>
          <a:endParaRPr lang="tr-TR"/>
        </a:p>
      </dgm:t>
    </dgm:pt>
    <dgm:pt modelId="{CAB429B7-F675-4663-977A-DD2612BED07E}" type="pres">
      <dgm:prSet presAssocID="{D54789D8-4BAC-44C2-9BFA-E4F2D262EC18}" presName="aNode" presStyleLbl="fgAcc1" presStyleIdx="3" presStyleCnt="11" custScaleX="133753" custScaleY="991198" custLinFactY="-116677" custLinFactNeighborX="723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5AC958C-9A77-48C7-A2CC-71B7BCD8AB59}" type="pres">
      <dgm:prSet presAssocID="{D54789D8-4BAC-44C2-9BFA-E4F2D262EC18}" presName="aSpace" presStyleCnt="0"/>
      <dgm:spPr/>
      <dgm:t>
        <a:bodyPr/>
        <a:lstStyle/>
        <a:p>
          <a:endParaRPr lang="tr-TR"/>
        </a:p>
      </dgm:t>
    </dgm:pt>
    <dgm:pt modelId="{D62368AF-0BD8-45A1-9C1B-748AEC3BB4B5}" type="pres">
      <dgm:prSet presAssocID="{D7DCE917-AA5C-4A7B-9D02-CB75BB1DE11E}" presName="aNode" presStyleLbl="fgAcc1" presStyleIdx="4" presStyleCnt="11" custScaleX="133753" custScaleY="991198" custLinFactNeighborX="723" custLinFactNeighborY="7427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B926CE7-907A-45DB-AB51-2CDF9E1EB1AB}" type="pres">
      <dgm:prSet presAssocID="{D7DCE917-AA5C-4A7B-9D02-CB75BB1DE11E}" presName="aSpace" presStyleCnt="0"/>
      <dgm:spPr/>
      <dgm:t>
        <a:bodyPr/>
        <a:lstStyle/>
        <a:p>
          <a:endParaRPr lang="tr-TR"/>
        </a:p>
      </dgm:t>
    </dgm:pt>
    <dgm:pt modelId="{104D8CEC-A0EE-4F65-B2C6-9E9FF1349561}" type="pres">
      <dgm:prSet presAssocID="{F27FBE05-53F3-451B-BD2D-A8C1A004DD33}" presName="aNode" presStyleLbl="fgAcc1" presStyleIdx="5" presStyleCnt="11" custScaleX="133753" custScaleY="991198" custLinFactY="135249" custLinFactNeighborX="723" custLinFactNeighborY="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B282E4-34A5-46B2-8793-57562D1A6D25}" type="pres">
      <dgm:prSet presAssocID="{F27FBE05-53F3-451B-BD2D-A8C1A004DD33}" presName="aSpace" presStyleCnt="0"/>
      <dgm:spPr/>
      <dgm:t>
        <a:bodyPr/>
        <a:lstStyle/>
        <a:p>
          <a:endParaRPr lang="tr-TR"/>
        </a:p>
      </dgm:t>
    </dgm:pt>
    <dgm:pt modelId="{A960280E-6147-4563-B53C-599A4B2B5E3E}" type="pres">
      <dgm:prSet presAssocID="{7A91A008-17B1-49D8-953E-238AF4448626}" presName="aNode" presStyleLbl="fgAcc1" presStyleIdx="6" presStyleCnt="11" custScaleX="133753" custScaleY="991198" custLinFactY="273710" custLinFactNeighborX="723" custLinFactNeighborY="3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86BD202-D7CC-4B48-BC4A-363741A37F49}" type="pres">
      <dgm:prSet presAssocID="{7A91A008-17B1-49D8-953E-238AF4448626}" presName="aSpace" presStyleCnt="0"/>
      <dgm:spPr/>
      <dgm:t>
        <a:bodyPr/>
        <a:lstStyle/>
        <a:p>
          <a:endParaRPr lang="tr-TR"/>
        </a:p>
      </dgm:t>
    </dgm:pt>
    <dgm:pt modelId="{A489544D-CD56-48B2-8148-9D58A4736F5D}" type="pres">
      <dgm:prSet presAssocID="{292C2F84-6D96-438C-BC4E-B2ACB8125D9F}" presName="aNode" presStyleLbl="fgAcc1" presStyleIdx="7" presStyleCnt="11" custScaleX="133753" custScaleY="991198" custLinFactY="424922" custLinFactNeighborX="723" custLinFactNeighborY="5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B31FDF2-DB27-4AA4-8672-2826ABB87915}" type="pres">
      <dgm:prSet presAssocID="{292C2F84-6D96-438C-BC4E-B2ACB8125D9F}" presName="aSpace" presStyleCnt="0"/>
      <dgm:spPr/>
    </dgm:pt>
    <dgm:pt modelId="{89572444-16C7-47EC-A40E-31DC761D99E1}" type="pres">
      <dgm:prSet presAssocID="{3C6E5D90-0904-4008-919D-41B569C4150F}" presName="aNode" presStyleLbl="fgAcc1" presStyleIdx="8" presStyleCnt="11" custScaleX="133753" custScaleY="991198" custLinFactY="555416" custLinFactNeighborX="723" custLinFactNeighborY="6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D3FF4AA-9912-4B61-A765-606F09BE5620}" type="pres">
      <dgm:prSet presAssocID="{3C6E5D90-0904-4008-919D-41B569C4150F}" presName="aSpace" presStyleCnt="0"/>
      <dgm:spPr/>
    </dgm:pt>
    <dgm:pt modelId="{56127EB4-AC2C-45F6-ACD7-E578D8A5388C}" type="pres">
      <dgm:prSet presAssocID="{84BE1FC8-815D-4FA4-95EE-8738F5B00F75}" presName="aNode" presStyleLbl="fgAcc1" presStyleIdx="9" presStyleCnt="11" custScaleX="133753" custScaleY="991198" custLinFactY="782581" custLinFactNeighborX="723" custLinFactNeighborY="8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9E934FF-D590-409E-9687-696535566CC2}" type="pres">
      <dgm:prSet presAssocID="{84BE1FC8-815D-4FA4-95EE-8738F5B00F75}" presName="aSpace" presStyleCnt="0"/>
      <dgm:spPr/>
    </dgm:pt>
    <dgm:pt modelId="{76AE4F4B-38B2-4B3D-9A3A-B8C7468AED31}" type="pres">
      <dgm:prSet presAssocID="{924DA27A-1E46-4163-99B1-3D860FA98E0C}" presName="aNode" presStyleLbl="fgAcc1" presStyleIdx="10" presStyleCnt="11" custScaleX="133753" custScaleY="991198" custLinFactY="1000000" custLinFactNeighborX="723" custLinFactNeighborY="107798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A6F4328-2C94-451F-9F3B-49BA2C628403}" type="pres">
      <dgm:prSet presAssocID="{924DA27A-1E46-4163-99B1-3D860FA98E0C}" presName="aSpace" presStyleCnt="0"/>
      <dgm:spPr/>
    </dgm:pt>
  </dgm:ptLst>
  <dgm:cxnLst>
    <dgm:cxn modelId="{7834D6E7-E28B-4CD2-B0D1-310B6C939255}" type="presOf" srcId="{D54789D8-4BAC-44C2-9BFA-E4F2D262EC18}" destId="{CAB429B7-F675-4663-977A-DD2612BED07E}" srcOrd="0" destOrd="0" presId="urn:microsoft.com/office/officeart/2005/8/layout/pyramid2"/>
    <dgm:cxn modelId="{179C3C65-772A-495D-85B8-4F345998DFF7}" srcId="{5F982045-0E3B-470B-85B4-05DDC0C9E267}" destId="{D7DCE917-AA5C-4A7B-9D02-CB75BB1DE11E}" srcOrd="4" destOrd="0" parTransId="{E92A7964-3330-4FF6-91E6-C11B21C44091}" sibTransId="{6502E81E-B935-4D42-87D6-1E1B1CC270BD}"/>
    <dgm:cxn modelId="{21EBB222-A55D-41FB-90C6-B03381359279}" srcId="{5F982045-0E3B-470B-85B4-05DDC0C9E267}" destId="{2C951C0C-380A-413B-AC5E-140FD9C37779}" srcOrd="0" destOrd="0" parTransId="{67B7818D-5C1E-4E4A-AE17-F7F25C010197}" sibTransId="{B102638A-4642-40D1-93FB-6B11C268764F}"/>
    <dgm:cxn modelId="{77417ECE-FFCF-4A5B-8AC1-AC8D42EA676D}" type="presOf" srcId="{292C2F84-6D96-438C-BC4E-B2ACB8125D9F}" destId="{A489544D-CD56-48B2-8148-9D58A4736F5D}" srcOrd="0" destOrd="0" presId="urn:microsoft.com/office/officeart/2005/8/layout/pyramid2"/>
    <dgm:cxn modelId="{3DC36BA3-BD10-44A3-91A0-2D107C34AAF2}" srcId="{5F982045-0E3B-470B-85B4-05DDC0C9E267}" destId="{924DA27A-1E46-4163-99B1-3D860FA98E0C}" srcOrd="10" destOrd="0" parTransId="{130F915A-37B1-495C-B9D2-02FC2AFF2E40}" sibTransId="{E1C967CB-EE8D-4128-A582-A5B693554F73}"/>
    <dgm:cxn modelId="{F3E35382-6375-45DB-BF6A-B022255BE00B}" srcId="{5F982045-0E3B-470B-85B4-05DDC0C9E267}" destId="{855EB9AA-85F8-46E0-BBDB-DAA9E78640A3}" srcOrd="1" destOrd="0" parTransId="{A79759BA-24C6-421A-A256-0AE932F84E82}" sibTransId="{B75F87DC-6646-4E27-A11D-A13B1B7B9725}"/>
    <dgm:cxn modelId="{129FE241-60B8-4888-A9F7-26390963A762}" srcId="{5F982045-0E3B-470B-85B4-05DDC0C9E267}" destId="{7A91A008-17B1-49D8-953E-238AF4448626}" srcOrd="6" destOrd="0" parTransId="{5FEDF05D-FD18-4CDD-82F1-61D7A5043B75}" sibTransId="{E60028A7-9A16-4E13-B367-6AEDED8AC106}"/>
    <dgm:cxn modelId="{F43E4687-68CE-40D9-BD1E-766F0D070F35}" type="presOf" srcId="{D7DCE917-AA5C-4A7B-9D02-CB75BB1DE11E}" destId="{D62368AF-0BD8-45A1-9C1B-748AEC3BB4B5}" srcOrd="0" destOrd="0" presId="urn:microsoft.com/office/officeart/2005/8/layout/pyramid2"/>
    <dgm:cxn modelId="{86B7774B-977D-4A6F-950C-B5BFD704FD38}" type="presOf" srcId="{84BE1FC8-815D-4FA4-95EE-8738F5B00F75}" destId="{56127EB4-AC2C-45F6-ACD7-E578D8A5388C}" srcOrd="0" destOrd="0" presId="urn:microsoft.com/office/officeart/2005/8/layout/pyramid2"/>
    <dgm:cxn modelId="{CAB4F1C4-1DF2-4E81-9216-8656033B644B}" type="presOf" srcId="{855EB9AA-85F8-46E0-BBDB-DAA9E78640A3}" destId="{ACE5D484-629A-438E-A489-5C86A968ACEA}" srcOrd="0" destOrd="0" presId="urn:microsoft.com/office/officeart/2005/8/layout/pyramid2"/>
    <dgm:cxn modelId="{506016BC-81A7-4B90-9996-E04C1473019C}" type="presOf" srcId="{5F982045-0E3B-470B-85B4-05DDC0C9E267}" destId="{0509ADE9-40BF-4C49-91EE-4B4FE5A1CAF6}" srcOrd="0" destOrd="0" presId="urn:microsoft.com/office/officeart/2005/8/layout/pyramid2"/>
    <dgm:cxn modelId="{C3D04831-9E70-414C-B222-B5AFA3569AC9}" type="presOf" srcId="{924DA27A-1E46-4163-99B1-3D860FA98E0C}" destId="{76AE4F4B-38B2-4B3D-9A3A-B8C7468AED31}" srcOrd="0" destOrd="0" presId="urn:microsoft.com/office/officeart/2005/8/layout/pyramid2"/>
    <dgm:cxn modelId="{52C42CB2-4269-4EC4-AC3F-34A516845448}" type="presOf" srcId="{2C951C0C-380A-413B-AC5E-140FD9C37779}" destId="{467AA055-2F32-4B49-A121-F192D63D47F1}" srcOrd="0" destOrd="0" presId="urn:microsoft.com/office/officeart/2005/8/layout/pyramid2"/>
    <dgm:cxn modelId="{3E92ED4F-EFDC-483E-9F60-5E02D051CBD6}" srcId="{5F982045-0E3B-470B-85B4-05DDC0C9E267}" destId="{3C6E5D90-0904-4008-919D-41B569C4150F}" srcOrd="8" destOrd="0" parTransId="{0845F70D-3E97-484B-876E-91D701A2744F}" sibTransId="{5667B749-EDF5-45AC-8087-EA2A5127A136}"/>
    <dgm:cxn modelId="{7EAC3559-EEB5-4932-AF7F-EC1FD5561C76}" srcId="{5F982045-0E3B-470B-85B4-05DDC0C9E267}" destId="{D54789D8-4BAC-44C2-9BFA-E4F2D262EC18}" srcOrd="3" destOrd="0" parTransId="{8FF37154-3F0D-48A7-820B-BB93E5823989}" sibTransId="{1B438419-255C-4697-9F98-36459A985B71}"/>
    <dgm:cxn modelId="{677BC6EE-8211-4EDF-8E07-532027DB5FD6}" type="presOf" srcId="{3C6E5D90-0904-4008-919D-41B569C4150F}" destId="{89572444-16C7-47EC-A40E-31DC761D99E1}" srcOrd="0" destOrd="0" presId="urn:microsoft.com/office/officeart/2005/8/layout/pyramid2"/>
    <dgm:cxn modelId="{BF42C713-257A-4A02-991C-B57B030F570F}" srcId="{5F982045-0E3B-470B-85B4-05DDC0C9E267}" destId="{F27FBE05-53F3-451B-BD2D-A8C1A004DD33}" srcOrd="5" destOrd="0" parTransId="{70BFF255-A113-4B3C-9FF0-1DF51BFEBB78}" sibTransId="{3469D793-AAD0-4901-899D-E5E9B9C31DFA}"/>
    <dgm:cxn modelId="{56432742-F369-4704-9975-B9FC3FB78F13}" type="presOf" srcId="{F27FBE05-53F3-451B-BD2D-A8C1A004DD33}" destId="{104D8CEC-A0EE-4F65-B2C6-9E9FF1349561}" srcOrd="0" destOrd="0" presId="urn:microsoft.com/office/officeart/2005/8/layout/pyramid2"/>
    <dgm:cxn modelId="{2072668A-20B3-44B6-8004-BBF54D74AA7A}" srcId="{5F982045-0E3B-470B-85B4-05DDC0C9E267}" destId="{292C2F84-6D96-438C-BC4E-B2ACB8125D9F}" srcOrd="7" destOrd="0" parTransId="{EE14001A-E46B-4FE1-A587-E0D0C4ADE6D3}" sibTransId="{07DD35E3-BED4-4541-B776-97C17D84B24E}"/>
    <dgm:cxn modelId="{E0151172-9356-4549-917E-6BBEF018A0DF}" srcId="{5F982045-0E3B-470B-85B4-05DDC0C9E267}" destId="{84BE1FC8-815D-4FA4-95EE-8738F5B00F75}" srcOrd="9" destOrd="0" parTransId="{5ED49E67-CFA0-4E10-9DCD-8D5AC38920A3}" sibTransId="{192D7DA4-9A9F-4262-9FFF-06915CCA53B0}"/>
    <dgm:cxn modelId="{AD0DF68C-CEA8-41F9-8D99-BF25DDC7E79C}" type="presOf" srcId="{7A91A008-17B1-49D8-953E-238AF4448626}" destId="{A960280E-6147-4563-B53C-599A4B2B5E3E}" srcOrd="0" destOrd="0" presId="urn:microsoft.com/office/officeart/2005/8/layout/pyramid2"/>
    <dgm:cxn modelId="{29190C04-794B-4D31-B517-254AB9F8977D}" srcId="{5F982045-0E3B-470B-85B4-05DDC0C9E267}" destId="{E52610D4-567E-40F0-8135-82815B725D92}" srcOrd="2" destOrd="0" parTransId="{500B68F1-33E5-4C1E-BCF6-39C7619A0838}" sibTransId="{0ECAFF65-4764-45A8-A939-4E08E9AB43D1}"/>
    <dgm:cxn modelId="{1CBBE332-3CA1-4848-8A97-EE9018E64577}" type="presOf" srcId="{E52610D4-567E-40F0-8135-82815B725D92}" destId="{843188A1-18FC-4DBC-8EA2-40CCB7941006}" srcOrd="0" destOrd="0" presId="urn:microsoft.com/office/officeart/2005/8/layout/pyramid2"/>
    <dgm:cxn modelId="{BF1B6468-6B46-4B9E-9153-96E991DEC3DE}" type="presParOf" srcId="{0509ADE9-40BF-4C49-91EE-4B4FE5A1CAF6}" destId="{67273E9C-8588-411A-8DF1-A26EF3D1D264}" srcOrd="0" destOrd="0" presId="urn:microsoft.com/office/officeart/2005/8/layout/pyramid2"/>
    <dgm:cxn modelId="{01FA6F0B-AB03-4772-9398-11A90D4C262C}" type="presParOf" srcId="{0509ADE9-40BF-4C49-91EE-4B4FE5A1CAF6}" destId="{3A69E0DE-8CC8-463F-9A61-13809A0CB39D}" srcOrd="1" destOrd="0" presId="urn:microsoft.com/office/officeart/2005/8/layout/pyramid2"/>
    <dgm:cxn modelId="{AA880CBD-8BE1-43E4-93BB-460F89F18499}" type="presParOf" srcId="{3A69E0DE-8CC8-463F-9A61-13809A0CB39D}" destId="{467AA055-2F32-4B49-A121-F192D63D47F1}" srcOrd="0" destOrd="0" presId="urn:microsoft.com/office/officeart/2005/8/layout/pyramid2"/>
    <dgm:cxn modelId="{FCB17A7A-F4AA-4647-BC52-8269B8B5BC49}" type="presParOf" srcId="{3A69E0DE-8CC8-463F-9A61-13809A0CB39D}" destId="{13534258-6950-4F58-AC54-AC3B617B9138}" srcOrd="1" destOrd="0" presId="urn:microsoft.com/office/officeart/2005/8/layout/pyramid2"/>
    <dgm:cxn modelId="{0C51D7A1-046F-47B6-A225-A6A3D73C4D85}" type="presParOf" srcId="{3A69E0DE-8CC8-463F-9A61-13809A0CB39D}" destId="{ACE5D484-629A-438E-A489-5C86A968ACEA}" srcOrd="2" destOrd="0" presId="urn:microsoft.com/office/officeart/2005/8/layout/pyramid2"/>
    <dgm:cxn modelId="{D823D3FE-AA2D-483D-A444-D51B9B661B9F}" type="presParOf" srcId="{3A69E0DE-8CC8-463F-9A61-13809A0CB39D}" destId="{0379818B-4A5A-4DD8-899D-4659C473A8DB}" srcOrd="3" destOrd="0" presId="urn:microsoft.com/office/officeart/2005/8/layout/pyramid2"/>
    <dgm:cxn modelId="{5A4F0977-499B-4CB2-9DE2-50E6B7F2C0D1}" type="presParOf" srcId="{3A69E0DE-8CC8-463F-9A61-13809A0CB39D}" destId="{843188A1-18FC-4DBC-8EA2-40CCB7941006}" srcOrd="4" destOrd="0" presId="urn:microsoft.com/office/officeart/2005/8/layout/pyramid2"/>
    <dgm:cxn modelId="{A90CF739-08D0-4BB3-94C8-ABC1EF9E2270}" type="presParOf" srcId="{3A69E0DE-8CC8-463F-9A61-13809A0CB39D}" destId="{F33E9341-8C87-47DF-A6BD-FAFECCF0D734}" srcOrd="5" destOrd="0" presId="urn:microsoft.com/office/officeart/2005/8/layout/pyramid2"/>
    <dgm:cxn modelId="{38DB9C41-B0A4-428E-90F4-78E8396EB61E}" type="presParOf" srcId="{3A69E0DE-8CC8-463F-9A61-13809A0CB39D}" destId="{CAB429B7-F675-4663-977A-DD2612BED07E}" srcOrd="6" destOrd="0" presId="urn:microsoft.com/office/officeart/2005/8/layout/pyramid2"/>
    <dgm:cxn modelId="{A862C139-D62C-4DCD-A377-3748CD170B69}" type="presParOf" srcId="{3A69E0DE-8CC8-463F-9A61-13809A0CB39D}" destId="{B5AC958C-9A77-48C7-A2CC-71B7BCD8AB59}" srcOrd="7" destOrd="0" presId="urn:microsoft.com/office/officeart/2005/8/layout/pyramid2"/>
    <dgm:cxn modelId="{3A5781C6-9BEB-4891-968E-EEF5D01FB343}" type="presParOf" srcId="{3A69E0DE-8CC8-463F-9A61-13809A0CB39D}" destId="{D62368AF-0BD8-45A1-9C1B-748AEC3BB4B5}" srcOrd="8" destOrd="0" presId="urn:microsoft.com/office/officeart/2005/8/layout/pyramid2"/>
    <dgm:cxn modelId="{047299D5-E528-4B6A-98F6-78BB8DAE19BB}" type="presParOf" srcId="{3A69E0DE-8CC8-463F-9A61-13809A0CB39D}" destId="{0B926CE7-907A-45DB-AB51-2CDF9E1EB1AB}" srcOrd="9" destOrd="0" presId="urn:microsoft.com/office/officeart/2005/8/layout/pyramid2"/>
    <dgm:cxn modelId="{66BF865C-FF8C-4AD6-B750-719DC53AF5AF}" type="presParOf" srcId="{3A69E0DE-8CC8-463F-9A61-13809A0CB39D}" destId="{104D8CEC-A0EE-4F65-B2C6-9E9FF1349561}" srcOrd="10" destOrd="0" presId="urn:microsoft.com/office/officeart/2005/8/layout/pyramid2"/>
    <dgm:cxn modelId="{D37D12AD-885D-4EBD-81F7-13FD6B8925C3}" type="presParOf" srcId="{3A69E0DE-8CC8-463F-9A61-13809A0CB39D}" destId="{C6B282E4-34A5-46B2-8793-57562D1A6D25}" srcOrd="11" destOrd="0" presId="urn:microsoft.com/office/officeart/2005/8/layout/pyramid2"/>
    <dgm:cxn modelId="{0324E34C-4CEF-4BB2-8A12-49367CD02F93}" type="presParOf" srcId="{3A69E0DE-8CC8-463F-9A61-13809A0CB39D}" destId="{A960280E-6147-4563-B53C-599A4B2B5E3E}" srcOrd="12" destOrd="0" presId="urn:microsoft.com/office/officeart/2005/8/layout/pyramid2"/>
    <dgm:cxn modelId="{9D7E3867-E9D9-413A-A5BD-D5AB7A93CAB1}" type="presParOf" srcId="{3A69E0DE-8CC8-463F-9A61-13809A0CB39D}" destId="{486BD202-D7CC-4B48-BC4A-363741A37F49}" srcOrd="13" destOrd="0" presId="urn:microsoft.com/office/officeart/2005/8/layout/pyramid2"/>
    <dgm:cxn modelId="{5AA174BE-AEBA-4B4F-BF52-CCF4C8538946}" type="presParOf" srcId="{3A69E0DE-8CC8-463F-9A61-13809A0CB39D}" destId="{A489544D-CD56-48B2-8148-9D58A4736F5D}" srcOrd="14" destOrd="0" presId="urn:microsoft.com/office/officeart/2005/8/layout/pyramid2"/>
    <dgm:cxn modelId="{9688D86E-7925-4FEC-BDE6-D768823D09F3}" type="presParOf" srcId="{3A69E0DE-8CC8-463F-9A61-13809A0CB39D}" destId="{DB31FDF2-DB27-4AA4-8672-2826ABB87915}" srcOrd="15" destOrd="0" presId="urn:microsoft.com/office/officeart/2005/8/layout/pyramid2"/>
    <dgm:cxn modelId="{2A20DB4B-69A6-4498-AC8A-E3543693D5FB}" type="presParOf" srcId="{3A69E0DE-8CC8-463F-9A61-13809A0CB39D}" destId="{89572444-16C7-47EC-A40E-31DC761D99E1}" srcOrd="16" destOrd="0" presId="urn:microsoft.com/office/officeart/2005/8/layout/pyramid2"/>
    <dgm:cxn modelId="{1EC01EB6-3D0F-435A-BC52-1A762A5002D7}" type="presParOf" srcId="{3A69E0DE-8CC8-463F-9A61-13809A0CB39D}" destId="{0D3FF4AA-9912-4B61-A765-606F09BE5620}" srcOrd="17" destOrd="0" presId="urn:microsoft.com/office/officeart/2005/8/layout/pyramid2"/>
    <dgm:cxn modelId="{A46972A0-77AE-4FE3-827E-8C0A41FD99AA}" type="presParOf" srcId="{3A69E0DE-8CC8-463F-9A61-13809A0CB39D}" destId="{56127EB4-AC2C-45F6-ACD7-E578D8A5388C}" srcOrd="18" destOrd="0" presId="urn:microsoft.com/office/officeart/2005/8/layout/pyramid2"/>
    <dgm:cxn modelId="{096A7570-BA8C-458F-A146-B96CCB1E4E5B}" type="presParOf" srcId="{3A69E0DE-8CC8-463F-9A61-13809A0CB39D}" destId="{69E934FF-D590-409E-9687-696535566CC2}" srcOrd="19" destOrd="0" presId="urn:microsoft.com/office/officeart/2005/8/layout/pyramid2"/>
    <dgm:cxn modelId="{3AFE63D4-5BDC-4EB5-A828-2EF0E26F095F}" type="presParOf" srcId="{3A69E0DE-8CC8-463F-9A61-13809A0CB39D}" destId="{76AE4F4B-38B2-4B3D-9A3A-B8C7468AED31}" srcOrd="20" destOrd="0" presId="urn:microsoft.com/office/officeart/2005/8/layout/pyramid2"/>
    <dgm:cxn modelId="{7C3A6E9D-39F1-4F9E-92F7-AAD6387E3DE1}" type="presParOf" srcId="{3A69E0DE-8CC8-463F-9A61-13809A0CB39D}" destId="{2A6F4328-2C94-451F-9F3B-49BA2C628403}" srcOrd="2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273E9C-8588-411A-8DF1-A26EF3D1D264}">
      <dsp:nvSpPr>
        <dsp:cNvPr id="0" name=""/>
        <dsp:cNvSpPr/>
      </dsp:nvSpPr>
      <dsp:spPr>
        <a:xfrm>
          <a:off x="72007" y="0"/>
          <a:ext cx="4752528" cy="4752528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7AA055-2F32-4B49-A121-F192D63D47F1}">
      <dsp:nvSpPr>
        <dsp:cNvPr id="0" name=""/>
        <dsp:cNvSpPr/>
      </dsp:nvSpPr>
      <dsp:spPr>
        <a:xfrm>
          <a:off x="2448282" y="272586"/>
          <a:ext cx="4131821" cy="3409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İÇİNDEKİLER</a:t>
          </a:r>
          <a:endParaRPr lang="tr-TR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64928" y="289232"/>
        <a:ext cx="4098529" cy="307704"/>
      </dsp:txXfrm>
    </dsp:sp>
    <dsp:sp modelId="{ACE5D484-629A-438E-A489-5C86A968ACEA}">
      <dsp:nvSpPr>
        <dsp:cNvPr id="0" name=""/>
        <dsp:cNvSpPr/>
      </dsp:nvSpPr>
      <dsp:spPr>
        <a:xfrm>
          <a:off x="2448282" y="669817"/>
          <a:ext cx="4131821" cy="3409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YAZILIM MÜHENDİSLİĞİ</a:t>
          </a:r>
          <a:endParaRPr lang="tr-TR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64928" y="686463"/>
        <a:ext cx="4098529" cy="307704"/>
      </dsp:txXfrm>
    </dsp:sp>
    <dsp:sp modelId="{843188A1-18FC-4DBC-8EA2-40CCB7941006}">
      <dsp:nvSpPr>
        <dsp:cNvPr id="0" name=""/>
        <dsp:cNvSpPr/>
      </dsp:nvSpPr>
      <dsp:spPr>
        <a:xfrm>
          <a:off x="2448282" y="1067050"/>
          <a:ext cx="4131821" cy="3409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YAZILIM MÜHENDİSLİĞİ BİLİM DALI</a:t>
          </a:r>
          <a:endParaRPr lang="tr-TR" sz="1400" b="0" kern="1200" dirty="0"/>
        </a:p>
      </dsp:txBody>
      <dsp:txXfrm>
        <a:off x="2464928" y="1083696"/>
        <a:ext cx="4098529" cy="307704"/>
      </dsp:txXfrm>
    </dsp:sp>
    <dsp:sp modelId="{CAB429B7-F675-4663-977A-DD2612BED07E}">
      <dsp:nvSpPr>
        <dsp:cNvPr id="0" name=""/>
        <dsp:cNvSpPr/>
      </dsp:nvSpPr>
      <dsp:spPr>
        <a:xfrm>
          <a:off x="2448282" y="1464281"/>
          <a:ext cx="4131821" cy="3409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YAZILIM YAŞAM DÖNGÜSÜ</a:t>
          </a:r>
        </a:p>
      </dsp:txBody>
      <dsp:txXfrm>
        <a:off x="2464928" y="1480927"/>
        <a:ext cx="4098529" cy="307704"/>
      </dsp:txXfrm>
    </dsp:sp>
    <dsp:sp modelId="{D62368AF-0BD8-45A1-9C1B-748AEC3BB4B5}">
      <dsp:nvSpPr>
        <dsp:cNvPr id="0" name=""/>
        <dsp:cNvSpPr/>
      </dsp:nvSpPr>
      <dsp:spPr>
        <a:xfrm>
          <a:off x="2448282" y="1861512"/>
          <a:ext cx="4131821" cy="3409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YAZILIM MÜHENDİSLİĞİ METODOLOJİLERİ</a:t>
          </a:r>
        </a:p>
      </dsp:txBody>
      <dsp:txXfrm>
        <a:off x="2464928" y="1878158"/>
        <a:ext cx="4098529" cy="307704"/>
      </dsp:txXfrm>
    </dsp:sp>
    <dsp:sp modelId="{104D8CEC-A0EE-4F65-B2C6-9E9FF1349561}">
      <dsp:nvSpPr>
        <dsp:cNvPr id="0" name=""/>
        <dsp:cNvSpPr/>
      </dsp:nvSpPr>
      <dsp:spPr>
        <a:xfrm>
          <a:off x="2448282" y="2258745"/>
          <a:ext cx="4131821" cy="3409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MODÜLERLİK</a:t>
          </a:r>
        </a:p>
      </dsp:txBody>
      <dsp:txXfrm>
        <a:off x="2464928" y="2275391"/>
        <a:ext cx="4098529" cy="307704"/>
      </dsp:txXfrm>
    </dsp:sp>
    <dsp:sp modelId="{A960280E-6147-4563-B53C-599A4B2B5E3E}">
      <dsp:nvSpPr>
        <dsp:cNvPr id="0" name=""/>
        <dsp:cNvSpPr/>
      </dsp:nvSpPr>
      <dsp:spPr>
        <a:xfrm>
          <a:off x="2448282" y="2655976"/>
          <a:ext cx="4131821" cy="3409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İŞ ARAÇLARI</a:t>
          </a:r>
          <a:endParaRPr lang="tr-TR" sz="1400" b="0" kern="1200" dirty="0"/>
        </a:p>
      </dsp:txBody>
      <dsp:txXfrm>
        <a:off x="2464928" y="2672622"/>
        <a:ext cx="4098529" cy="307704"/>
      </dsp:txXfrm>
    </dsp:sp>
    <dsp:sp modelId="{A489544D-CD56-48B2-8148-9D58A4736F5D}">
      <dsp:nvSpPr>
        <dsp:cNvPr id="0" name=""/>
        <dsp:cNvSpPr/>
      </dsp:nvSpPr>
      <dsp:spPr>
        <a:xfrm>
          <a:off x="2448282" y="3061894"/>
          <a:ext cx="4131821" cy="3409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KALİTE GÜVENCESİ</a:t>
          </a:r>
          <a:endParaRPr lang="tr-TR" sz="1400" b="0" kern="1200" dirty="0"/>
        </a:p>
      </dsp:txBody>
      <dsp:txXfrm>
        <a:off x="2464928" y="3078540"/>
        <a:ext cx="4098529" cy="307704"/>
      </dsp:txXfrm>
    </dsp:sp>
    <dsp:sp modelId="{89572444-16C7-47EC-A40E-31DC761D99E1}">
      <dsp:nvSpPr>
        <dsp:cNvPr id="0" name=""/>
        <dsp:cNvSpPr/>
      </dsp:nvSpPr>
      <dsp:spPr>
        <a:xfrm>
          <a:off x="2448282" y="3456384"/>
          <a:ext cx="4131821" cy="3409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DOKÜMANTASYON</a:t>
          </a:r>
          <a:endParaRPr lang="tr-TR" sz="1400" b="0" kern="1200" dirty="0"/>
        </a:p>
      </dsp:txBody>
      <dsp:txXfrm>
        <a:off x="2464928" y="3473030"/>
        <a:ext cx="4098529" cy="307704"/>
      </dsp:txXfrm>
    </dsp:sp>
    <dsp:sp modelId="{56127EB4-AC2C-45F6-ACD7-E578D8A5388C}">
      <dsp:nvSpPr>
        <dsp:cNvPr id="0" name=""/>
        <dsp:cNvSpPr/>
      </dsp:nvSpPr>
      <dsp:spPr>
        <a:xfrm>
          <a:off x="2448282" y="3888432"/>
          <a:ext cx="4131821" cy="3409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İNSAN-MAKİNE ARA YÜZÜ</a:t>
          </a:r>
          <a:endParaRPr lang="tr-TR" sz="1400" b="0" kern="1200" dirty="0"/>
        </a:p>
      </dsp:txBody>
      <dsp:txXfrm>
        <a:off x="2464928" y="3905078"/>
        <a:ext cx="4098529" cy="307704"/>
      </dsp:txXfrm>
    </dsp:sp>
    <dsp:sp modelId="{76AE4F4B-38B2-4B3D-9A3A-B8C7468AED31}">
      <dsp:nvSpPr>
        <dsp:cNvPr id="0" name=""/>
        <dsp:cNvSpPr/>
      </dsp:nvSpPr>
      <dsp:spPr>
        <a:xfrm>
          <a:off x="2448282" y="4320480"/>
          <a:ext cx="4131821" cy="3409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YAZILIM SAHİPLİĞİ VE YÜKÜMLÜLÜK</a:t>
          </a:r>
          <a:endParaRPr lang="tr-TR" sz="1400" b="0" kern="1200" dirty="0"/>
        </a:p>
      </dsp:txBody>
      <dsp:txXfrm>
        <a:off x="2464928" y="4337126"/>
        <a:ext cx="4098529" cy="3077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ACCD30-1336-4B08-B5C8-E4F9BE570A11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1743A-CED2-4111-A741-1889AC72CB8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3687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ADF8F-E397-472F-90DE-09C2209700C8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8164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C7C0C-D5D7-47AF-B26D-09EE723C057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C37AC-BB42-45E4-9650-41AE926C69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1653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C7C0C-D5D7-47AF-B26D-09EE723C057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C37AC-BB42-45E4-9650-41AE926C69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6485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C7C0C-D5D7-47AF-B26D-09EE723C057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C37AC-BB42-45E4-9650-41AE926C69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7937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C7C0C-D5D7-47AF-B26D-09EE723C057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C37AC-BB42-45E4-9650-41AE926C69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6067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C7C0C-D5D7-47AF-B26D-09EE723C057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C37AC-BB42-45E4-9650-41AE926C69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5190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C7C0C-D5D7-47AF-B26D-09EE723C057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C37AC-BB42-45E4-9650-41AE926C69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7004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C7C0C-D5D7-47AF-B26D-09EE723C057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C37AC-BB42-45E4-9650-41AE926C69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7217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C7C0C-D5D7-47AF-B26D-09EE723C057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C37AC-BB42-45E4-9650-41AE926C69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2631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C7C0C-D5D7-47AF-B26D-09EE723C057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C37AC-BB42-45E4-9650-41AE926C69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6038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C7C0C-D5D7-47AF-B26D-09EE723C057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C37AC-BB42-45E4-9650-41AE926C69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0476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C7C0C-D5D7-47AF-B26D-09EE723C057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C37AC-BB42-45E4-9650-41AE926C69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5866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C7C0C-D5D7-47AF-B26D-09EE723C057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C37AC-BB42-45E4-9650-41AE926C69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8370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487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55526"/>
            <a:ext cx="7661565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32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99542"/>
            <a:ext cx="7200800" cy="322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22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83518"/>
            <a:ext cx="6264696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44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771550"/>
            <a:ext cx="871296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Tutarlılık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Modüller arası birleşimi en aza indirgemek ne kadar önemliyse her </a:t>
            </a:r>
            <a:r>
              <a:rPr lang="tr-TR" sz="1600" dirty="0" smtClean="0"/>
              <a:t>modüldeki içsel bağlanmayı </a:t>
            </a:r>
            <a:r>
              <a:rPr lang="tr-TR" sz="1600" dirty="0"/>
              <a:t>da olabildiğince yükseltmek o kadar önemlidir. </a:t>
            </a:r>
            <a:r>
              <a:rPr lang="tr-TR" sz="1600" b="1" dirty="0" smtClean="0"/>
              <a:t>Tutarlılık </a:t>
            </a:r>
            <a:r>
              <a:rPr lang="tr-TR" sz="1600" dirty="0" smtClean="0"/>
              <a:t>terimi </a:t>
            </a:r>
            <a:r>
              <a:rPr lang="tr-TR" sz="1600" dirty="0"/>
              <a:t>bu </a:t>
            </a:r>
            <a:r>
              <a:rPr lang="tr-TR" sz="1600" dirty="0" smtClean="0"/>
              <a:t>içsel bağlanmayı </a:t>
            </a:r>
            <a:r>
              <a:rPr lang="tr-TR" sz="1600" dirty="0"/>
              <a:t>veya başka bir ifadeyle bir modülün iç </a:t>
            </a:r>
            <a:r>
              <a:rPr lang="tr-TR" sz="1600" dirty="0" smtClean="0"/>
              <a:t>parçalarının ilişki </a:t>
            </a:r>
            <a:r>
              <a:rPr lang="tr-TR" sz="1600" dirty="0"/>
              <a:t>derecesini ifade </a:t>
            </a:r>
            <a:r>
              <a:rPr lang="tr-TR" sz="1600" dirty="0" smtClean="0"/>
              <a:t>eder.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dirty="0" smtClean="0"/>
              <a:t>Tutarlılığın zayıf bir şekli </a:t>
            </a:r>
            <a:r>
              <a:rPr lang="tr-TR" sz="1600" b="1" dirty="0" smtClean="0"/>
              <a:t>mantıksal tutarlılık, </a:t>
            </a:r>
            <a:r>
              <a:rPr lang="tr-TR" sz="1600" dirty="0" smtClean="0"/>
              <a:t>tutarlılığın güçlü bir şekli </a:t>
            </a:r>
            <a:r>
              <a:rPr lang="tr-TR" sz="1600" b="1" dirty="0" smtClean="0"/>
              <a:t>fonksiyonel tutarlılık </a:t>
            </a:r>
            <a:r>
              <a:rPr lang="tr-TR" sz="1600" dirty="0" smtClean="0"/>
              <a:t>olarak bilinmektedir.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Bilgi Saklama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İyi modüler tasarımın yapı taşlarından biri bilgi saklama </a:t>
            </a:r>
            <a:r>
              <a:rPr lang="tr-TR" sz="1600" dirty="0" smtClean="0"/>
              <a:t>kavramında ortaya </a:t>
            </a:r>
            <a:r>
              <a:rPr lang="tr-TR" sz="1600" dirty="0"/>
              <a:t>çıkmaktadır. </a:t>
            </a:r>
            <a:r>
              <a:rPr lang="tr-TR" sz="1600" b="1" dirty="0"/>
              <a:t>Bilgi saklama </a:t>
            </a:r>
            <a:r>
              <a:rPr lang="tr-TR" sz="1600" dirty="0"/>
              <a:t>yazılım sisteminin belli bir kısmına </a:t>
            </a:r>
            <a:r>
              <a:rPr lang="tr-TR" sz="1600" dirty="0" smtClean="0"/>
              <a:t>bilgi kısıtlanması </a:t>
            </a:r>
            <a:r>
              <a:rPr lang="tr-TR" sz="1600" dirty="0"/>
              <a:t>olarak tanımlanmaktadır.</a:t>
            </a:r>
          </a:p>
        </p:txBody>
      </p:sp>
    </p:spTree>
    <p:extLst>
      <p:ext uri="{BB962C8B-B14F-4D97-AF65-F5344CB8AC3E}">
        <p14:creationId xmlns:p14="http://schemas.microsoft.com/office/powerpoint/2010/main" val="311743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555526"/>
            <a:ext cx="5727992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40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1002090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Bileşenler</a:t>
            </a:r>
          </a:p>
          <a:p>
            <a:pPr algn="just"/>
            <a:endParaRPr lang="tr-TR" sz="1600" b="1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 smtClean="0"/>
              <a:t>Bileşenlerin </a:t>
            </a:r>
            <a:r>
              <a:rPr lang="tr-TR" sz="1600" dirty="0"/>
              <a:t>geliştirilmesi ve kullanımındaki araştırmalar </a:t>
            </a:r>
            <a:r>
              <a:rPr lang="tr-TR" sz="1600" b="1" dirty="0"/>
              <a:t>bileşen </a:t>
            </a:r>
            <a:r>
              <a:rPr lang="tr-TR" sz="1600" b="1" dirty="0" smtClean="0"/>
              <a:t>mimarisi </a:t>
            </a:r>
            <a:r>
              <a:rPr lang="tr-TR" sz="1600" dirty="0" smtClean="0"/>
              <a:t>(bileşen </a:t>
            </a:r>
            <a:r>
              <a:rPr lang="tr-TR" sz="1600" dirty="0"/>
              <a:t>tabanlı yazılım mühendisliği olarak da bilinir) olarak </a:t>
            </a:r>
            <a:r>
              <a:rPr lang="tr-TR" sz="1600" dirty="0" smtClean="0"/>
              <a:t>bilinen alanın </a:t>
            </a:r>
            <a:r>
              <a:rPr lang="tr-TR" sz="1600" dirty="0"/>
              <a:t>ortaya çıkmasına vesile olmuştur. Bu alanda programcının </a:t>
            </a:r>
            <a:r>
              <a:rPr lang="tr-TR" sz="1600" dirty="0" smtClean="0"/>
              <a:t>alışılagelmiş rolü </a:t>
            </a:r>
            <a:r>
              <a:rPr lang="tr-TR" sz="1600" b="1" dirty="0"/>
              <a:t>bileşen birleştiricisi </a:t>
            </a:r>
            <a:r>
              <a:rPr lang="tr-TR" sz="1600" dirty="0"/>
              <a:t>ile değişmiştir. </a:t>
            </a:r>
            <a:endParaRPr lang="tr-TR" sz="1600" dirty="0" smtClean="0"/>
          </a:p>
          <a:p>
            <a:pPr algn="just"/>
            <a:endParaRPr lang="tr-TR" sz="1600" dirty="0"/>
          </a:p>
          <a:p>
            <a:pPr algn="just"/>
            <a:r>
              <a:rPr lang="tr-TR" sz="1600" dirty="0" smtClean="0"/>
              <a:t>Bileşen </a:t>
            </a:r>
            <a:r>
              <a:rPr lang="tr-TR" sz="1600" dirty="0"/>
              <a:t>birleştiricisi </a:t>
            </a:r>
            <a:r>
              <a:rPr lang="tr-TR" sz="1600" dirty="0" smtClean="0"/>
              <a:t>yazılım sistemini </a:t>
            </a:r>
            <a:r>
              <a:rPr lang="tr-TR" sz="1600" dirty="0"/>
              <a:t>birçok geliştirme ortamında önceden hazırlanmış </a:t>
            </a:r>
            <a:r>
              <a:rPr lang="tr-TR" sz="1600" dirty="0" smtClean="0"/>
              <a:t>bileşenlerden oluşturur</a:t>
            </a:r>
            <a:r>
              <a:rPr lang="tr-TR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808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51470"/>
            <a:ext cx="8229600" cy="857250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İŞ ARAÇLARI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918433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Bazı Eski Yardımcılar</a:t>
            </a:r>
          </a:p>
          <a:p>
            <a:pPr algn="just"/>
            <a:r>
              <a:rPr lang="tr-TR" sz="1600" dirty="0"/>
              <a:t>Zorunlu paradigmanın yazılımı prosedürler veya fonksiyonlar </a:t>
            </a:r>
            <a:r>
              <a:rPr lang="tr-TR" sz="1600" dirty="0" smtClean="0"/>
              <a:t>bakımından oluşturmayı </a:t>
            </a:r>
            <a:r>
              <a:rPr lang="tr-TR" sz="1600" dirty="0"/>
              <a:t>hedeflemesine rağmen bu fonksiyonları tanımlamanın bir </a:t>
            </a:r>
            <a:r>
              <a:rPr lang="tr-TR" sz="1600" dirty="0" smtClean="0"/>
              <a:t>yolu fonksiyonların kendilerinden </a:t>
            </a:r>
            <a:r>
              <a:rPr lang="tr-TR" sz="1600" dirty="0"/>
              <a:t>ziyade idare edilecek veriyi ele almaktır. </a:t>
            </a:r>
            <a:r>
              <a:rPr lang="tr-TR" sz="1600" dirty="0" smtClean="0"/>
              <a:t>Buradaki </a:t>
            </a:r>
            <a:r>
              <a:rPr lang="it-IT" sz="1600" dirty="0" smtClean="0"/>
              <a:t>teori </a:t>
            </a:r>
            <a:r>
              <a:rPr lang="it-IT" sz="1600" dirty="0"/>
              <a:t>verinin sistem boyunca nasıl hareket edeceğini incelemektir.</a:t>
            </a:r>
            <a:endParaRPr lang="tr-TR" sz="16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211710"/>
            <a:ext cx="6440632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13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95536" y="1203598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Birleştirilmiş Modelleme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Dili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Veri akışı diyagramları ve veri sözlükleri nesneye yönelik paradigma </a:t>
            </a:r>
            <a:r>
              <a:rPr lang="tr-TR" sz="1600" dirty="0" smtClean="0"/>
              <a:t>ortaya çıkmasına </a:t>
            </a:r>
            <a:r>
              <a:rPr lang="tr-TR" sz="1600" dirty="0"/>
              <a:t>yakın ve zorunlu paradigma popülaritesini kaybetmesine </a:t>
            </a:r>
            <a:r>
              <a:rPr lang="tr-TR" sz="1600" dirty="0" smtClean="0"/>
              <a:t>rağmen kullanışlı </a:t>
            </a:r>
            <a:r>
              <a:rPr lang="tr-TR" sz="1600" dirty="0"/>
              <a:t>roller bulmaya devam eden yazılım mühendisliğinin teçhizat </a:t>
            </a:r>
            <a:r>
              <a:rPr lang="tr-TR" sz="1600" dirty="0" smtClean="0"/>
              <a:t>deposundaki araçlardı</a:t>
            </a:r>
            <a:r>
              <a:rPr lang="tr-TR" sz="1600" dirty="0"/>
              <a:t>. </a:t>
            </a:r>
            <a:endParaRPr lang="tr-TR" sz="1600" dirty="0" smtClean="0"/>
          </a:p>
          <a:p>
            <a:pPr algn="just"/>
            <a:endParaRPr lang="tr-TR" sz="1600" dirty="0"/>
          </a:p>
          <a:p>
            <a:pPr algn="just"/>
            <a:r>
              <a:rPr lang="tr-TR" sz="1600" dirty="0" smtClean="0"/>
              <a:t>Şimdi </a:t>
            </a:r>
            <a:r>
              <a:rPr lang="tr-TR" sz="1600" dirty="0"/>
              <a:t>yüzümüzü nesneye yönelik paradigmayla </a:t>
            </a:r>
            <a:r>
              <a:rPr lang="tr-TR" sz="1600" dirty="0" smtClean="0"/>
              <a:t>beraber geliştirilen </a:t>
            </a:r>
            <a:r>
              <a:rPr lang="tr-TR" sz="1600" dirty="0"/>
              <a:t>daha modern araçların derlemesi olan </a:t>
            </a:r>
            <a:r>
              <a:rPr lang="tr-TR" sz="1600" b="1" dirty="0"/>
              <a:t>Birleştirilmiş </a:t>
            </a:r>
            <a:r>
              <a:rPr lang="tr-TR" sz="1600" b="1" dirty="0" smtClean="0"/>
              <a:t>Modelleme</a:t>
            </a:r>
            <a:r>
              <a:rPr lang="en-US" sz="1600" b="1" dirty="0" err="1" smtClean="0"/>
              <a:t>Diline</a:t>
            </a:r>
            <a:r>
              <a:rPr lang="en-US" sz="1600" b="1" dirty="0" smtClean="0"/>
              <a:t> </a:t>
            </a:r>
            <a:r>
              <a:rPr lang="en-US" sz="1600" b="1" dirty="0"/>
              <a:t>(Unified Modeling Language-UML) </a:t>
            </a:r>
            <a:r>
              <a:rPr lang="en-US" sz="1600" dirty="0" err="1"/>
              <a:t>çeviriyoruz</a:t>
            </a:r>
            <a:r>
              <a:rPr lang="en-US" sz="1600" dirty="0"/>
              <a:t>.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197850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93120"/>
            <a:ext cx="4718827" cy="4705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99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39502"/>
            <a:ext cx="5544616" cy="4327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92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2777465802"/>
              </p:ext>
            </p:extLst>
          </p:nvPr>
        </p:nvGraphicFramePr>
        <p:xfrm>
          <a:off x="1259632" y="195486"/>
          <a:ext cx="712879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2209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489544D-CD56-48B2-8148-9D58A4736F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graphicEl>
                                              <a:dgm id="{A489544D-CD56-48B2-8148-9D58A4736F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dgm id="{A489544D-CD56-48B2-8148-9D58A4736F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graphicEl>
                                              <a:dgm id="{A489544D-CD56-48B2-8148-9D58A4736F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572444-16C7-47EC-A40E-31DC761D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graphicEl>
                                              <a:dgm id="{89572444-16C7-47EC-A40E-31DC761D99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graphicEl>
                                              <a:dgm id="{89572444-16C7-47EC-A40E-31DC761D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graphicEl>
                                              <a:dgm id="{89572444-16C7-47EC-A40E-31DC761D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6127EB4-AC2C-45F6-ACD7-E578D8A53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>
                                            <p:graphicEl>
                                              <a:dgm id="{56127EB4-AC2C-45F6-ACD7-E578D8A538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graphicEl>
                                              <a:dgm id="{56127EB4-AC2C-45F6-ACD7-E578D8A53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graphicEl>
                                              <a:dgm id="{56127EB4-AC2C-45F6-ACD7-E578D8A53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AE4F4B-38B2-4B3D-9A3A-B8C7468AED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graphicEl>
                                              <a:dgm id="{76AE4F4B-38B2-4B3D-9A3A-B8C7468AED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graphicEl>
                                              <a:dgm id="{76AE4F4B-38B2-4B3D-9A3A-B8C7468AED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graphicEl>
                                              <a:dgm id="{76AE4F4B-38B2-4B3D-9A3A-B8C7468AED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95486"/>
            <a:ext cx="526169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36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67494"/>
            <a:ext cx="6696744" cy="446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39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95536" y="1923678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Tasarım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Kalıpları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Yazılım mühendisleri için gücü giderek artan bir araç da tasarım </a:t>
            </a:r>
            <a:r>
              <a:rPr lang="tr-TR" sz="1600" dirty="0" smtClean="0"/>
              <a:t>kalıplarıdır. Bir </a:t>
            </a:r>
            <a:r>
              <a:rPr lang="tr-TR" sz="1600" b="1" dirty="0"/>
              <a:t>tasarım kalıbı </a:t>
            </a:r>
            <a:r>
              <a:rPr lang="tr-TR" sz="1600" dirty="0"/>
              <a:t>yazılım tasarımında tekrarlayan problemleri </a:t>
            </a:r>
            <a:r>
              <a:rPr lang="tr-TR" sz="1600" dirty="0" smtClean="0"/>
              <a:t>çözmek için </a:t>
            </a:r>
            <a:r>
              <a:rPr lang="tr-TR" sz="1600" dirty="0"/>
              <a:t>önceden geliştirilmiş bir modeldir.</a:t>
            </a:r>
          </a:p>
        </p:txBody>
      </p:sp>
    </p:spTree>
    <p:extLst>
      <p:ext uri="{BB962C8B-B14F-4D97-AF65-F5344CB8AC3E}">
        <p14:creationId xmlns:p14="http://schemas.microsoft.com/office/powerpoint/2010/main" val="123350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51470"/>
            <a:ext cx="8229600" cy="857250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KALİTE GÜVENCESİ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1419622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Yazılım hatalarının çoğalması, maliyetlerin ve teslim tarihlerinin </a:t>
            </a:r>
            <a:r>
              <a:rPr lang="tr-TR" sz="1600" dirty="0" smtClean="0"/>
              <a:t>aşılması yazılım </a:t>
            </a:r>
            <a:r>
              <a:rPr lang="tr-TR" sz="1600" dirty="0"/>
              <a:t>kalite kontrolü metotlarının geliştirilmesi ihtiyacını </a:t>
            </a:r>
            <a:r>
              <a:rPr lang="tr-TR" sz="1600" dirty="0" smtClean="0"/>
              <a:t>doğurmuştur.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Kalite Güvencesinin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Kapsamı</a:t>
            </a:r>
          </a:p>
          <a:p>
            <a:pPr algn="just"/>
            <a:endParaRPr lang="tr-TR" sz="1600" b="1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Y</a:t>
            </a:r>
            <a:r>
              <a:rPr lang="tr-TR" sz="1600" dirty="0" smtClean="0"/>
              <a:t>azılım geliştirme firmaları </a:t>
            </a:r>
            <a:r>
              <a:rPr lang="tr-TR" sz="1600" b="1" dirty="0"/>
              <a:t>yazılım kalite güvencesi (software </a:t>
            </a:r>
            <a:r>
              <a:rPr lang="tr-TR" sz="1600" b="1" dirty="0" err="1"/>
              <a:t>quality</a:t>
            </a:r>
            <a:r>
              <a:rPr lang="tr-TR" sz="1600" b="1" dirty="0"/>
              <a:t> </a:t>
            </a:r>
            <a:r>
              <a:rPr lang="tr-TR" sz="1600" b="1" dirty="0" err="1"/>
              <a:t>assurance</a:t>
            </a:r>
            <a:r>
              <a:rPr lang="tr-TR" sz="1600" b="1" dirty="0"/>
              <a:t> </a:t>
            </a:r>
            <a:r>
              <a:rPr lang="tr-TR" sz="1600" b="1" dirty="0" smtClean="0"/>
              <a:t>– SQA</a:t>
            </a:r>
            <a:r>
              <a:rPr lang="tr-TR" sz="1600" b="1" dirty="0"/>
              <a:t>) </a:t>
            </a:r>
            <a:r>
              <a:rPr lang="tr-TR" sz="1600" dirty="0"/>
              <a:t>grupları tertip etmektedirler. Bu gruplar firma tarafından kabul </a:t>
            </a:r>
            <a:r>
              <a:rPr lang="tr-TR" sz="1600" dirty="0" smtClean="0"/>
              <a:t>edilen kalite </a:t>
            </a:r>
            <a:r>
              <a:rPr lang="tr-TR" sz="1600" dirty="0"/>
              <a:t>kontrol sistemlerini yönetmek ve güçlendirmekle görevlidirler</a:t>
            </a:r>
            <a:r>
              <a:rPr lang="tr-TR" sz="1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006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467544" y="1491630"/>
            <a:ext cx="85689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Yazılım Testi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Yazılım kalite güvencesi bütün geliştirme sürecine yayılan bir konu </a:t>
            </a:r>
            <a:r>
              <a:rPr lang="tr-TR" sz="1600" dirty="0" smtClean="0"/>
              <a:t>olarak biliniyorken </a:t>
            </a:r>
            <a:r>
              <a:rPr lang="tr-TR" sz="1600" dirty="0"/>
              <a:t>programların test edilmesi ve doğrulanması hala bir </a:t>
            </a:r>
            <a:r>
              <a:rPr lang="tr-TR" sz="1600" dirty="0" smtClean="0"/>
              <a:t>araştırma konusu </a:t>
            </a:r>
            <a:r>
              <a:rPr lang="tr-TR" sz="1600" dirty="0"/>
              <a:t>olarak devam </a:t>
            </a:r>
            <a:r>
              <a:rPr lang="tr-TR" sz="1600" dirty="0" smtClean="0"/>
              <a:t>ediyor.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dirty="0" smtClean="0"/>
              <a:t>Yazılım </a:t>
            </a:r>
            <a:r>
              <a:rPr lang="tr-TR" sz="1600" dirty="0"/>
              <a:t>mühendisleri yazılımda sınırlı sayıda </a:t>
            </a:r>
            <a:r>
              <a:rPr lang="tr-TR" sz="1600" dirty="0" smtClean="0"/>
              <a:t>testle birlikte </a:t>
            </a:r>
            <a:r>
              <a:rPr lang="tr-TR" sz="1600" dirty="0"/>
              <a:t>hataları ortaya çıkarma </a:t>
            </a:r>
            <a:r>
              <a:rPr lang="tr-TR" sz="1600" dirty="0" smtClean="0"/>
              <a:t>olasılığını </a:t>
            </a:r>
            <a:r>
              <a:rPr lang="tr-TR" sz="1600" dirty="0"/>
              <a:t>geliştiren test metodolojileri </a:t>
            </a:r>
            <a:r>
              <a:rPr lang="tr-TR" sz="1600" dirty="0" smtClean="0"/>
              <a:t>geliştirmişlerdir. Bunlardan </a:t>
            </a:r>
            <a:r>
              <a:rPr lang="tr-TR" sz="1600" dirty="0"/>
              <a:t>biri yazılımdaki </a:t>
            </a:r>
            <a:r>
              <a:rPr lang="tr-TR" sz="1600" dirty="0" smtClean="0"/>
              <a:t>hataların </a:t>
            </a:r>
            <a:r>
              <a:rPr lang="tr-TR" sz="1600" dirty="0"/>
              <a:t>kümelenmeye </a:t>
            </a:r>
            <a:r>
              <a:rPr lang="tr-TR" sz="1600" dirty="0" smtClean="0"/>
              <a:t>meylettiğinin gözlemlenmesine </a:t>
            </a:r>
            <a:r>
              <a:rPr lang="tr-TR" sz="1600" dirty="0"/>
              <a:t>dayanmaktadır</a:t>
            </a:r>
            <a:r>
              <a:rPr lang="tr-TR" sz="1600" dirty="0" smtClean="0"/>
              <a:t>.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200259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579296" cy="637579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DOKÜMANTASYON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1427167"/>
            <a:ext cx="87129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Bir yazılım sistemi insanlar tarafından kullanılamadığı ve bakımının </a:t>
            </a:r>
            <a:r>
              <a:rPr lang="tr-TR" sz="1600" dirty="0" smtClean="0"/>
              <a:t>yapılamadığı sürece </a:t>
            </a:r>
            <a:r>
              <a:rPr lang="tr-TR" sz="1600" dirty="0"/>
              <a:t>bir işe yaramaz. Bu yüzden dokümantasyon son yazılım </a:t>
            </a:r>
            <a:r>
              <a:rPr lang="tr-TR" sz="1600" dirty="0" smtClean="0"/>
              <a:t>paketinin önemli </a:t>
            </a:r>
            <a:r>
              <a:rPr lang="tr-TR" sz="1600" dirty="0"/>
              <a:t>bir parçasıdır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dirty="0"/>
              <a:t>Yazılım dokümantasyonu üç dokümantasyon kategorisine yol açan </a:t>
            </a:r>
            <a:r>
              <a:rPr lang="tr-TR" sz="1600" dirty="0" smtClean="0"/>
              <a:t>üç amaca </a:t>
            </a:r>
            <a:r>
              <a:rPr lang="tr-TR" sz="1600" dirty="0"/>
              <a:t>hizmet eder:</a:t>
            </a:r>
            <a:endParaRPr lang="tr-TR" sz="1600" dirty="0" smtClean="0"/>
          </a:p>
          <a:p>
            <a:pPr algn="just"/>
            <a:endParaRPr lang="tr-TR" sz="1600" dirty="0" smtClean="0"/>
          </a:p>
          <a:p>
            <a:pPr marL="342900" indent="-342900" algn="just">
              <a:buFont typeface="+mj-lt"/>
              <a:buAutoNum type="arabicPeriod"/>
            </a:pPr>
            <a:r>
              <a:rPr lang="tr-TR" sz="1600" b="1" dirty="0"/>
              <a:t>Kullanıcı dokümantasyonu</a:t>
            </a:r>
            <a:r>
              <a:rPr lang="tr-TR" sz="1600" dirty="0"/>
              <a:t>nun amacı yazılımın </a:t>
            </a:r>
            <a:r>
              <a:rPr lang="tr-TR" sz="1600" dirty="0" smtClean="0"/>
              <a:t>özelliklerini açıklamak </a:t>
            </a:r>
            <a:r>
              <a:rPr lang="tr-TR" sz="1600" dirty="0"/>
              <a:t>ve nasıl </a:t>
            </a:r>
            <a:r>
              <a:rPr lang="tr-TR" sz="1600" dirty="0" smtClean="0"/>
              <a:t>kullanılacaklarını </a:t>
            </a:r>
            <a:r>
              <a:rPr lang="tr-TR" sz="1600" dirty="0"/>
              <a:t>tarif etmektir</a:t>
            </a:r>
            <a:r>
              <a:rPr lang="tr-TR" sz="1600" dirty="0" smtClean="0"/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tr-TR" sz="1600" b="1" dirty="0"/>
              <a:t>Sistem dokümantasyonu</a:t>
            </a:r>
            <a:r>
              <a:rPr lang="tr-TR" sz="1600" dirty="0"/>
              <a:t>nun amacı yazılımın iç yapısını tarif </a:t>
            </a:r>
            <a:r>
              <a:rPr lang="tr-TR" sz="1600" dirty="0" smtClean="0"/>
              <a:t>etmektir.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tr-TR" sz="1600" b="1" dirty="0"/>
              <a:t>Teknik dokümantasyon</a:t>
            </a:r>
            <a:r>
              <a:rPr lang="tr-TR" sz="1600" dirty="0"/>
              <a:t>un amacı yazılım sisteminin nasıl kurulacağını </a:t>
            </a:r>
            <a:r>
              <a:rPr lang="tr-TR" sz="1600" dirty="0" smtClean="0"/>
              <a:t>ve ayarlanacağını </a:t>
            </a:r>
            <a:r>
              <a:rPr lang="tr-TR" sz="1600" dirty="0"/>
              <a:t>(çalışma parametrelerinin ayarlanması, güncellemelerin </a:t>
            </a:r>
            <a:r>
              <a:rPr lang="tr-TR" sz="1600" dirty="0" smtClean="0"/>
              <a:t>yüklenmesi ve </a:t>
            </a:r>
            <a:r>
              <a:rPr lang="tr-TR" sz="1600" dirty="0"/>
              <a:t>problemlerin yazılım geliştiricilerine rapor edilmesi gibi) tarif etmektir.</a:t>
            </a:r>
          </a:p>
        </p:txBody>
      </p:sp>
    </p:spTree>
    <p:extLst>
      <p:ext uri="{BB962C8B-B14F-4D97-AF65-F5344CB8AC3E}">
        <p14:creationId xmlns:p14="http://schemas.microsoft.com/office/powerpoint/2010/main" val="169134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09587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İNSAN-MAKİNE ARA YÜZÜ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1347614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 smtClean="0"/>
              <a:t>İnsanlara </a:t>
            </a:r>
            <a:r>
              <a:rPr lang="tr-TR" sz="1600" dirty="0"/>
              <a:t>bir </a:t>
            </a:r>
            <a:r>
              <a:rPr lang="tr-TR" sz="1600" dirty="0" smtClean="0"/>
              <a:t>yazılım sistemini </a:t>
            </a:r>
            <a:r>
              <a:rPr lang="tr-TR" sz="1600" dirty="0"/>
              <a:t>soyut bir araç olarak kullanma imkanı verilmelidir. Bu araç </a:t>
            </a:r>
            <a:r>
              <a:rPr lang="tr-TR" sz="1600" dirty="0" smtClean="0"/>
              <a:t>uygulaması kolay </a:t>
            </a:r>
            <a:r>
              <a:rPr lang="tr-TR" sz="1600" dirty="0"/>
              <a:t>ve insan kullanıcılarla sistem arasındaki iletişim hatalarını en </a:t>
            </a:r>
            <a:r>
              <a:rPr lang="tr-TR" sz="1600" dirty="0" smtClean="0"/>
              <a:t>aza indirgemek için tasarlanmış olmalıdır.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dirty="0"/>
              <a:t>İyi ara yüz tasarımının önemi şu şekilde vurgulanmaktadır: bir </a:t>
            </a:r>
            <a:r>
              <a:rPr lang="tr-TR" sz="1600" dirty="0" smtClean="0"/>
              <a:t>sistemin ara </a:t>
            </a:r>
            <a:r>
              <a:rPr lang="tr-TR" sz="1600" dirty="0"/>
              <a:t>yüzü kullanıcı üzerinde sistemin diğer herhangi bir özelliğinden daha </a:t>
            </a:r>
            <a:r>
              <a:rPr lang="tr-TR" sz="1600" dirty="0" smtClean="0"/>
              <a:t>güçlü bir </a:t>
            </a:r>
            <a:r>
              <a:rPr lang="tr-TR" sz="1600" dirty="0"/>
              <a:t>izlenim vermelidir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dirty="0"/>
              <a:t>İnsan-makine ara yüzü tasarımındaki araştırmalar </a:t>
            </a:r>
            <a:r>
              <a:rPr lang="tr-TR" sz="1600" b="1" dirty="0"/>
              <a:t>ergonomi </a:t>
            </a:r>
            <a:r>
              <a:rPr lang="tr-TR" sz="1600" dirty="0" smtClean="0"/>
              <a:t>mühendisliği ve </a:t>
            </a:r>
            <a:r>
              <a:rPr lang="tr-TR" sz="1600" b="1" dirty="0" err="1"/>
              <a:t>kognetik</a:t>
            </a:r>
            <a:r>
              <a:rPr lang="tr-TR" sz="1600" b="1" dirty="0"/>
              <a:t> </a:t>
            </a:r>
            <a:r>
              <a:rPr lang="tr-TR" sz="1600" dirty="0"/>
              <a:t>mühendisliği alanlarından oldukça faydalanmaktadır.</a:t>
            </a:r>
          </a:p>
        </p:txBody>
      </p:sp>
    </p:spTree>
    <p:extLst>
      <p:ext uri="{BB962C8B-B14F-4D97-AF65-F5344CB8AC3E}">
        <p14:creationId xmlns:p14="http://schemas.microsoft.com/office/powerpoint/2010/main" val="206294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205979"/>
            <a:ext cx="8712968" cy="857250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YAZILIM SAHİPLİĞİ VE YÜKÜMLÜLÜK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1635646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Y</a:t>
            </a:r>
            <a:r>
              <a:rPr lang="tr-TR" sz="1600" dirty="0" smtClean="0"/>
              <a:t>azılım </a:t>
            </a:r>
            <a:r>
              <a:rPr lang="tr-TR" sz="1600" dirty="0"/>
              <a:t>geliştiricilerin </a:t>
            </a:r>
            <a:r>
              <a:rPr lang="tr-TR" sz="1600" dirty="0" smtClean="0"/>
              <a:t>ürettikleri yazılım </a:t>
            </a:r>
            <a:r>
              <a:rPr lang="tr-TR" sz="1600" dirty="0"/>
              <a:t>üzerinde bir sahiplik derecesine ihtiyaçları vardır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dirty="0"/>
              <a:t>Bu gibi sahipliği sağlamak için yasal girişimler </a:t>
            </a:r>
            <a:r>
              <a:rPr lang="tr-TR" sz="1600" b="1" dirty="0"/>
              <a:t>fikri mülkiyet </a:t>
            </a:r>
            <a:r>
              <a:rPr lang="tr-TR" sz="1600" b="1" dirty="0" smtClean="0"/>
              <a:t>kanunu </a:t>
            </a:r>
            <a:r>
              <a:rPr lang="tr-TR" sz="1600" dirty="0" smtClean="0"/>
              <a:t>kategorisi kapsamındadır</a:t>
            </a:r>
            <a:r>
              <a:rPr lang="tr-TR" sz="1600" dirty="0"/>
              <a:t>. Bu kategori patent ve telif hakkı kanunu </a:t>
            </a:r>
            <a:r>
              <a:rPr lang="tr-TR" sz="1600" dirty="0" smtClean="0"/>
              <a:t>temeline dayanır.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dirty="0"/>
              <a:t>Aslında patent veya telif hakkının amacı ürün geliştiricilerine </a:t>
            </a:r>
            <a:r>
              <a:rPr lang="tr-TR" sz="1600" dirty="0" smtClean="0"/>
              <a:t>ürünlerini sahiplik </a:t>
            </a:r>
            <a:r>
              <a:rPr lang="tr-TR" sz="1600" dirty="0"/>
              <a:t>haklarını koruyarak piyasaya sürme fırsatı vermektir.</a:t>
            </a:r>
          </a:p>
        </p:txBody>
      </p:sp>
    </p:spTree>
    <p:extLst>
      <p:ext uri="{BB962C8B-B14F-4D97-AF65-F5344CB8AC3E}">
        <p14:creationId xmlns:p14="http://schemas.microsoft.com/office/powerpoint/2010/main" val="236253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755576" y="1275607"/>
            <a:ext cx="7772400" cy="1008112"/>
          </a:xfrm>
        </p:spPr>
        <p:txBody>
          <a:bodyPr>
            <a:normAutofit fontScale="90000"/>
          </a:bodyPr>
          <a:lstStyle/>
          <a:p>
            <a:r>
              <a:rPr lang="tr-TR" sz="60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BÖLÜM</a:t>
            </a:r>
            <a:r>
              <a:rPr lang="tr-TR" sz="66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7</a:t>
            </a:r>
            <a:endParaRPr lang="tr-TR" sz="66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133364" y="2067694"/>
            <a:ext cx="7016824" cy="792088"/>
          </a:xfrm>
        </p:spPr>
        <p:txBody>
          <a:bodyPr>
            <a:noAutofit/>
          </a:bodyPr>
          <a:lstStyle/>
          <a:p>
            <a:r>
              <a:rPr lang="tr-TR" sz="44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YAZILIM MÜHENDİSLİĞİ</a:t>
            </a:r>
            <a:endParaRPr lang="tr-TR" sz="44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113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857250"/>
          </a:xfrm>
        </p:spPr>
        <p:txBody>
          <a:bodyPr>
            <a:normAutofit/>
          </a:bodyPr>
          <a:lstStyle/>
          <a:p>
            <a:pPr lvl="0"/>
            <a:r>
              <a:rPr lang="tr-TR" sz="3200" b="1" dirty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YAZILIM MÜHENDİSLİĞİ BİLİM </a:t>
            </a:r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DALI</a:t>
            </a:r>
            <a:endParaRPr lang="tr-TR" sz="3200" b="1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1419622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Karmaşık bir aygıt (bir otomobil, çok katlı bir ofis binası veya bir </a:t>
            </a:r>
            <a:r>
              <a:rPr lang="tr-TR" sz="1600" dirty="0" smtClean="0"/>
              <a:t>katedral) seçip</a:t>
            </a:r>
            <a:r>
              <a:rPr lang="tr-TR" sz="1600" dirty="0"/>
              <a:t>, bu aygıtı tasarlamanızı ve üretimi yönetmenizi istediklerini hayal </a:t>
            </a:r>
            <a:r>
              <a:rPr lang="tr-TR" sz="1600" dirty="0" smtClean="0"/>
              <a:t>etmek, yazılım </a:t>
            </a:r>
            <a:r>
              <a:rPr lang="tr-TR" sz="1600" dirty="0"/>
              <a:t>mühendisliğiyle alakalı olan problemlerin önemini anlamak için </a:t>
            </a:r>
            <a:r>
              <a:rPr lang="tr-TR" sz="1600" dirty="0" smtClean="0"/>
              <a:t>yardımcı olacaktır.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dirty="0"/>
              <a:t>Önceden üretilmiş bileşenlerin ve </a:t>
            </a:r>
            <a:r>
              <a:rPr lang="tr-TR" sz="1600" dirty="0" smtClean="0"/>
              <a:t>ölçütlerin eksikliğinden </a:t>
            </a:r>
            <a:r>
              <a:rPr lang="tr-TR" sz="1600" dirty="0"/>
              <a:t>kaynaklanan </a:t>
            </a:r>
            <a:r>
              <a:rPr lang="tr-TR" sz="1600" dirty="0" smtClean="0"/>
              <a:t>problemlerin </a:t>
            </a:r>
            <a:r>
              <a:rPr lang="tr-TR" sz="1600" dirty="0"/>
              <a:t>üstesinden gelmek </a:t>
            </a:r>
            <a:r>
              <a:rPr lang="tr-TR" sz="1600" dirty="0" smtClean="0"/>
              <a:t>için birçok </a:t>
            </a:r>
            <a:r>
              <a:rPr lang="tr-TR" sz="1600" dirty="0"/>
              <a:t>ilerleme kaydediliyor. </a:t>
            </a:r>
            <a:endParaRPr lang="tr-TR" sz="1600" dirty="0" smtClean="0"/>
          </a:p>
          <a:p>
            <a:pPr algn="just"/>
            <a:endParaRPr lang="tr-TR" sz="1600" dirty="0"/>
          </a:p>
          <a:p>
            <a:pPr algn="just"/>
            <a:r>
              <a:rPr lang="tr-TR" sz="1600" dirty="0" smtClean="0"/>
              <a:t>Bunun </a:t>
            </a:r>
            <a:r>
              <a:rPr lang="tr-TR" sz="1600" dirty="0"/>
              <a:t>yanında bilgisayar </a:t>
            </a:r>
            <a:r>
              <a:rPr lang="tr-TR" sz="1600" dirty="0" smtClean="0"/>
              <a:t>teknolojisinin yazılım geliştirme </a:t>
            </a:r>
            <a:r>
              <a:rPr lang="tr-TR" sz="1600" dirty="0"/>
              <a:t>sürecine uygulanmasıyla ortaya çıkan </a:t>
            </a:r>
            <a:r>
              <a:rPr lang="tr-TR" sz="1600" b="1" dirty="0"/>
              <a:t>bilgisayar destekli </a:t>
            </a:r>
            <a:r>
              <a:rPr lang="tr-TR" sz="1600" b="1" dirty="0" smtClean="0"/>
              <a:t>yazılım mühendisliği </a:t>
            </a:r>
            <a:r>
              <a:rPr lang="tr-TR" sz="1600" b="1" dirty="0"/>
              <a:t>(</a:t>
            </a:r>
            <a:r>
              <a:rPr lang="tr-TR" sz="1600" b="1" dirty="0" err="1"/>
              <a:t>computer-aided</a:t>
            </a:r>
            <a:r>
              <a:rPr lang="tr-TR" sz="1600" b="1" dirty="0"/>
              <a:t> software </a:t>
            </a:r>
            <a:r>
              <a:rPr lang="tr-TR" sz="1600" b="1" dirty="0" err="1"/>
              <a:t>engineering</a:t>
            </a:r>
            <a:r>
              <a:rPr lang="tr-TR" sz="1600" b="1" dirty="0"/>
              <a:t> – CASE) </a:t>
            </a:r>
            <a:r>
              <a:rPr lang="tr-TR" sz="1600" dirty="0" smtClean="0"/>
              <a:t>şekillenmeye devam </a:t>
            </a:r>
            <a:r>
              <a:rPr lang="tr-TR" sz="1600" dirty="0"/>
              <a:t>etmekte ve bir yandan da yazılım geliştirme sürecini basitleştirmektedir</a:t>
            </a:r>
            <a:r>
              <a:rPr lang="tr-TR" sz="1600" dirty="0" smtClean="0"/>
              <a:t>.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55854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51470"/>
            <a:ext cx="8229600" cy="857250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YAZILIM YAŞAM DÖNGÜSÜ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915566"/>
            <a:ext cx="8712967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Bir Bütün Olarak Yaşam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Döngüsü</a:t>
            </a:r>
          </a:p>
          <a:p>
            <a:pPr algn="just"/>
            <a:endParaRPr lang="tr-TR" sz="1600" b="1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Şekil 7.1’de</a:t>
            </a:r>
            <a:r>
              <a:rPr lang="tr-TR" sz="1600" dirty="0" smtClean="0"/>
              <a:t>, yazılımın geliştirildikten </a:t>
            </a:r>
            <a:r>
              <a:rPr lang="tr-TR" sz="1600" dirty="0"/>
              <a:t>sonra kullanıldığı ve bakımının yapıldığı, </a:t>
            </a:r>
            <a:r>
              <a:rPr lang="tr-TR" sz="1600" dirty="0" smtClean="0"/>
              <a:t>yani geriye kalan hayatına </a:t>
            </a:r>
            <a:r>
              <a:rPr lang="tr-TR" sz="1600" dirty="0"/>
              <a:t>devam ettiği bir döngüye girdiğini göstermektedir.</a:t>
            </a:r>
            <a:endParaRPr lang="tr-TR" sz="1600" u="sng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139702"/>
            <a:ext cx="661890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31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339502"/>
            <a:ext cx="84969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Geleneksel Geliştirme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Safhası</a:t>
            </a:r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15566"/>
            <a:ext cx="6201978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45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435280" cy="857250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YAZILIM MÜHENDİSLİĞİ METODOLOJİLERİ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1851670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tr-TR" sz="1600" b="1" dirty="0"/>
              <a:t>Ş</a:t>
            </a:r>
            <a:r>
              <a:rPr lang="tr-TR" sz="1600" b="1" dirty="0" smtClean="0"/>
              <a:t>elale/çağlayan </a:t>
            </a:r>
            <a:r>
              <a:rPr lang="tr-TR" sz="1600" b="1" dirty="0"/>
              <a:t>modeli (</a:t>
            </a:r>
            <a:r>
              <a:rPr lang="tr-TR" sz="1600" b="1" dirty="0" err="1"/>
              <a:t>waterfall</a:t>
            </a:r>
            <a:r>
              <a:rPr lang="tr-TR" sz="1600" b="1" dirty="0"/>
              <a:t> model</a:t>
            </a:r>
            <a:r>
              <a:rPr lang="tr-TR" sz="1600" b="1" dirty="0" smtClean="0"/>
              <a:t>): </a:t>
            </a:r>
            <a:r>
              <a:rPr lang="tr-TR" sz="1600" dirty="0"/>
              <a:t>T</a:t>
            </a:r>
            <a:r>
              <a:rPr lang="tr-TR" sz="1600" dirty="0" smtClean="0"/>
              <a:t>ek </a:t>
            </a:r>
            <a:r>
              <a:rPr lang="tr-TR" sz="1600" dirty="0"/>
              <a:t>bir yöne doğru ilerleyen bir geliştirme </a:t>
            </a:r>
            <a:r>
              <a:rPr lang="tr-TR" sz="1600" dirty="0" smtClean="0"/>
              <a:t>süreci.</a:t>
            </a:r>
          </a:p>
          <a:p>
            <a:pPr algn="just"/>
            <a:endParaRPr lang="tr-TR" sz="1600" b="1" dirty="0" smtClean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tr-TR" sz="1600" b="1" dirty="0" err="1"/>
              <a:t>A</a:t>
            </a:r>
            <a:r>
              <a:rPr lang="tr-TR" sz="1600" b="1" dirty="0" err="1" smtClean="0"/>
              <a:t>rtımsal</a:t>
            </a:r>
            <a:r>
              <a:rPr lang="tr-TR" sz="1600" b="1" dirty="0" smtClean="0"/>
              <a:t> </a:t>
            </a:r>
            <a:r>
              <a:rPr lang="tr-TR" sz="1600" b="1" dirty="0"/>
              <a:t>modelin (</a:t>
            </a:r>
            <a:r>
              <a:rPr lang="tr-TR" sz="1600" b="1" dirty="0" err="1"/>
              <a:t>incremental</a:t>
            </a:r>
            <a:r>
              <a:rPr lang="tr-TR" sz="1600" b="1" dirty="0"/>
              <a:t> model</a:t>
            </a:r>
            <a:r>
              <a:rPr lang="tr-TR" sz="1600" b="1" dirty="0" smtClean="0"/>
              <a:t>): </a:t>
            </a:r>
            <a:r>
              <a:rPr lang="tr-TR" sz="1600" dirty="0"/>
              <a:t>Bu modelle birlikte istenilen yazılım sistemi artımlar </a:t>
            </a:r>
            <a:r>
              <a:rPr lang="tr-TR" sz="1600" dirty="0" smtClean="0"/>
              <a:t>şeklinde geliştirilmektedir. </a:t>
            </a:r>
          </a:p>
          <a:p>
            <a:pPr algn="just"/>
            <a:endParaRPr lang="tr-TR" sz="1600" b="1" dirty="0" smtClean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tr-TR" sz="1600" b="1" dirty="0" smtClean="0"/>
              <a:t>Tekrarlamalı model </a:t>
            </a:r>
            <a:r>
              <a:rPr lang="tr-TR" sz="1600" b="1" dirty="0"/>
              <a:t>(</a:t>
            </a:r>
            <a:r>
              <a:rPr lang="tr-TR" sz="1600" b="1" dirty="0" err="1"/>
              <a:t>iterative</a:t>
            </a:r>
            <a:r>
              <a:rPr lang="tr-TR" sz="1600" b="1" dirty="0"/>
              <a:t> model</a:t>
            </a:r>
            <a:r>
              <a:rPr lang="tr-TR" sz="1600" b="1" dirty="0" smtClean="0"/>
              <a:t>): </a:t>
            </a:r>
            <a:r>
              <a:rPr lang="tr-TR" sz="1600" dirty="0"/>
              <a:t>Bu model </a:t>
            </a:r>
            <a:r>
              <a:rPr lang="tr-TR" sz="1600" dirty="0" err="1"/>
              <a:t>artımsal</a:t>
            </a:r>
            <a:r>
              <a:rPr lang="tr-TR" sz="1600" dirty="0"/>
              <a:t> modele </a:t>
            </a:r>
            <a:r>
              <a:rPr lang="tr-TR" sz="1600" dirty="0" smtClean="0"/>
              <a:t>benzerdir ve </a:t>
            </a:r>
            <a:r>
              <a:rPr lang="tr-TR" sz="1600" dirty="0"/>
              <a:t>hatta farklı olmalarına rağmen bazı zamanlarda beraber anılırlar</a:t>
            </a:r>
            <a:r>
              <a:rPr lang="tr-TR" sz="1600" dirty="0" smtClean="0"/>
              <a:t>.</a:t>
            </a:r>
            <a:endParaRPr lang="tr-TR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356741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9960"/>
            <a:ext cx="8229600" cy="857250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MODÜLERLİK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987574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Y</a:t>
            </a:r>
            <a:r>
              <a:rPr lang="tr-TR" sz="1600" dirty="0" smtClean="0"/>
              <a:t>azılım </a:t>
            </a:r>
            <a:r>
              <a:rPr lang="tr-TR" sz="1600" dirty="0"/>
              <a:t>yönetilebilir parçalara ayrılmalıdır. Bu parçalara </a:t>
            </a:r>
            <a:r>
              <a:rPr lang="tr-TR" sz="1600" b="1" dirty="0"/>
              <a:t>modül </a:t>
            </a:r>
            <a:r>
              <a:rPr lang="tr-TR" sz="1600" dirty="0"/>
              <a:t>denir. </a:t>
            </a:r>
            <a:r>
              <a:rPr lang="tr-TR" sz="1600" dirty="0" smtClean="0"/>
              <a:t>Her bir </a:t>
            </a:r>
            <a:r>
              <a:rPr lang="tr-TR" sz="1600" dirty="0"/>
              <a:t>modül bütün yazılım sisteminin sadece bir parçasıyla ilgilenir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Modüler Gerçekleştirme</a:t>
            </a:r>
          </a:p>
          <a:p>
            <a:pPr algn="just"/>
            <a:r>
              <a:rPr lang="tr-TR" sz="1600" dirty="0"/>
              <a:t>Modüller çeşitli şekillerde karşımıza çıkar.</a:t>
            </a:r>
          </a:p>
          <a:p>
            <a:pPr algn="just"/>
            <a:endParaRPr lang="tr-TR" sz="1600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87" y="2341210"/>
            <a:ext cx="6028818" cy="2246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29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1347614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Birleşim</a:t>
            </a:r>
            <a:endParaRPr lang="tr-TR" sz="16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M</a:t>
            </a:r>
            <a:r>
              <a:rPr lang="tr-TR" sz="1600" dirty="0" smtClean="0"/>
              <a:t>odüller </a:t>
            </a:r>
            <a:r>
              <a:rPr lang="tr-TR" sz="1600" dirty="0"/>
              <a:t>arası bağlantı </a:t>
            </a:r>
            <a:r>
              <a:rPr lang="tr-TR" sz="1600" dirty="0" smtClean="0"/>
              <a:t>olabildiğince azaltılmalıdır </a:t>
            </a:r>
            <a:r>
              <a:rPr lang="tr-TR" sz="1600" dirty="0"/>
              <a:t>(modüller arası </a:t>
            </a:r>
            <a:r>
              <a:rPr lang="tr-TR" sz="1600" b="1" dirty="0"/>
              <a:t>birleşim/</a:t>
            </a:r>
            <a:r>
              <a:rPr lang="tr-TR" sz="1600" b="1" dirty="0" err="1"/>
              <a:t>coupling</a:t>
            </a:r>
            <a:r>
              <a:rPr lang="tr-TR" sz="1600" b="1" dirty="0"/>
              <a:t> </a:t>
            </a:r>
            <a:r>
              <a:rPr lang="tr-TR" sz="1600" dirty="0"/>
              <a:t>olarak bilinmektedir). </a:t>
            </a:r>
            <a:r>
              <a:rPr lang="tr-TR" sz="1600" dirty="0" smtClean="0"/>
              <a:t>Doğrusunu söylemek </a:t>
            </a:r>
            <a:r>
              <a:rPr lang="tr-TR" sz="1600" dirty="0"/>
              <a:t>gerekirse bir yazılım sisteminin karmaşıklığını ölçmek </a:t>
            </a:r>
            <a:r>
              <a:rPr lang="tr-TR" sz="1600" dirty="0" smtClean="0"/>
              <a:t>için kullanılan </a:t>
            </a:r>
            <a:r>
              <a:rPr lang="tr-TR" sz="1600" dirty="0"/>
              <a:t>ölçütlerden biri </a:t>
            </a:r>
            <a:r>
              <a:rPr lang="tr-TR" sz="1600" dirty="0" smtClean="0"/>
              <a:t>sistemdeki </a:t>
            </a:r>
            <a:r>
              <a:rPr lang="tr-TR" sz="1600" dirty="0"/>
              <a:t>modüller arası birleşimi ölçmektir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dirty="0"/>
              <a:t>Modüller arası birleşim </a:t>
            </a:r>
            <a:r>
              <a:rPr lang="tr-TR" sz="1600" b="1" dirty="0" smtClean="0"/>
              <a:t>kontrol birleşimi </a:t>
            </a:r>
            <a:r>
              <a:rPr lang="tr-TR" sz="1600" dirty="0" smtClean="0"/>
              <a:t>ve</a:t>
            </a:r>
            <a:r>
              <a:rPr lang="tr-TR" sz="1600" b="1" dirty="0" smtClean="0"/>
              <a:t> </a:t>
            </a:r>
            <a:r>
              <a:rPr lang="tr-TR" sz="1600" b="1" dirty="0"/>
              <a:t>veri </a:t>
            </a:r>
            <a:r>
              <a:rPr lang="tr-TR" sz="1600" b="1" dirty="0" smtClean="0"/>
              <a:t>birleşimi </a:t>
            </a:r>
            <a:r>
              <a:rPr lang="tr-TR" sz="1600" dirty="0" smtClean="0"/>
              <a:t>ile</a:t>
            </a:r>
            <a:r>
              <a:rPr lang="tr-TR" sz="1600" b="1" dirty="0" smtClean="0"/>
              <a:t> </a:t>
            </a:r>
            <a:r>
              <a:rPr lang="tr-TR" sz="1600" dirty="0" smtClean="0"/>
              <a:t>gerçekleşir</a:t>
            </a:r>
            <a:r>
              <a:rPr lang="tr-TR" sz="1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3633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848</Words>
  <Application>Microsoft Office PowerPoint</Application>
  <PresentationFormat>Ekran Gösterisi (16:9)</PresentationFormat>
  <Paragraphs>96</Paragraphs>
  <Slides>27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31" baseType="lpstr">
      <vt:lpstr>Arial</vt:lpstr>
      <vt:lpstr>Calibri</vt:lpstr>
      <vt:lpstr>Wingdings</vt:lpstr>
      <vt:lpstr>Ofis Teması</vt:lpstr>
      <vt:lpstr>PowerPoint Sunusu</vt:lpstr>
      <vt:lpstr>PowerPoint Sunusu</vt:lpstr>
      <vt:lpstr>BÖLÜM 7</vt:lpstr>
      <vt:lpstr>YAZILIM MÜHENDİSLİĞİ BİLİM DALI</vt:lpstr>
      <vt:lpstr>YAZILIM YAŞAM DÖNGÜSÜ</vt:lpstr>
      <vt:lpstr>PowerPoint Sunusu</vt:lpstr>
      <vt:lpstr>YAZILIM MÜHENDİSLİĞİ METODOLOJİLERİ</vt:lpstr>
      <vt:lpstr>MODÜLERLİK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İŞ ARAÇLARI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KALİTE GÜVENCESİ</vt:lpstr>
      <vt:lpstr>PowerPoint Sunusu</vt:lpstr>
      <vt:lpstr>DOKÜMANTASYON</vt:lpstr>
      <vt:lpstr>İNSAN-MAKİNE ARA YÜZÜ</vt:lpstr>
      <vt:lpstr>YAZILIM SAHİPLİĞİ VE YÜKÜMLÜLÜK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onur</dc:creator>
  <cp:lastModifiedBy>ronaldinho424</cp:lastModifiedBy>
  <cp:revision>41</cp:revision>
  <dcterms:created xsi:type="dcterms:W3CDTF">2018-02-02T23:09:34Z</dcterms:created>
  <dcterms:modified xsi:type="dcterms:W3CDTF">2018-02-05T14:18:26Z</dcterms:modified>
</cp:coreProperties>
</file>