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2"/>
  </p:notesMasterIdLst>
  <p:sldIdLst>
    <p:sldId id="256" r:id="rId2"/>
    <p:sldId id="257" r:id="rId3"/>
    <p:sldId id="258" r:id="rId4"/>
    <p:sldId id="259" r:id="rId5"/>
    <p:sldId id="278" r:id="rId6"/>
    <p:sldId id="260" r:id="rId7"/>
    <p:sldId id="261" r:id="rId8"/>
    <p:sldId id="262" r:id="rId9"/>
    <p:sldId id="279" r:id="rId10"/>
    <p:sldId id="263" r:id="rId11"/>
    <p:sldId id="280" r:id="rId12"/>
    <p:sldId id="264" r:id="rId13"/>
    <p:sldId id="284" r:id="rId14"/>
    <p:sldId id="265" r:id="rId15"/>
    <p:sldId id="283" r:id="rId16"/>
    <p:sldId id="266" r:id="rId17"/>
    <p:sldId id="285" r:id="rId18"/>
    <p:sldId id="267" r:id="rId19"/>
    <p:sldId id="268" r:id="rId20"/>
    <p:sldId id="269" r:id="rId21"/>
    <p:sldId id="270" r:id="rId22"/>
    <p:sldId id="271" r:id="rId23"/>
    <p:sldId id="272" r:id="rId24"/>
    <p:sldId id="273" r:id="rId25"/>
    <p:sldId id="282" r:id="rId26"/>
    <p:sldId id="274" r:id="rId27"/>
    <p:sldId id="275" r:id="rId28"/>
    <p:sldId id="281" r:id="rId29"/>
    <p:sldId id="276" r:id="rId30"/>
    <p:sldId id="277" r:id="rId31"/>
  </p:sldIdLst>
  <p:sldSz cx="9144000" cy="5143500" type="screen16x9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45" d="100"/>
          <a:sy n="145" d="100"/>
        </p:scale>
        <p:origin x="624" y="12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F982045-0E3B-470B-85B4-05DDC0C9E267}" type="doc">
      <dgm:prSet loTypeId="urn:microsoft.com/office/officeart/2005/8/layout/pyramid2" loCatId="list" qsTypeId="urn:microsoft.com/office/officeart/2005/8/quickstyle/3d2" qsCatId="3D" csTypeId="urn:microsoft.com/office/officeart/2005/8/colors/colorful3" csCatId="colorful" phldr="1"/>
      <dgm:spPr/>
      <dgm:t>
        <a:bodyPr/>
        <a:lstStyle/>
        <a:p>
          <a:endParaRPr lang="tr-TR"/>
        </a:p>
      </dgm:t>
    </dgm:pt>
    <dgm:pt modelId="{2C951C0C-380A-413B-AC5E-140FD9C37779}">
      <dgm:prSet phldrT="[Metin]" custT="1"/>
      <dgm:spPr>
        <a:ln w="38100">
          <a:solidFill>
            <a:srgbClr val="FFC000"/>
          </a:solidFill>
        </a:ln>
      </dgm:spPr>
      <dgm:t>
        <a:bodyPr/>
        <a:lstStyle/>
        <a:p>
          <a:pPr algn="l"/>
          <a:r>
            <a:rPr lang="tr-TR" sz="1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İÇİNDEKİLER</a:t>
          </a:r>
          <a:endParaRPr lang="tr-TR" sz="14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67B7818D-5C1E-4E4A-AE17-F7F25C010197}" type="parTrans" cxnId="{21EBB222-A55D-41FB-90C6-B03381359279}">
      <dgm:prSet/>
      <dgm:spPr/>
      <dgm:t>
        <a:bodyPr/>
        <a:lstStyle/>
        <a:p>
          <a:endParaRPr lang="tr-TR"/>
        </a:p>
      </dgm:t>
    </dgm:pt>
    <dgm:pt modelId="{B102638A-4642-40D1-93FB-6B11C268764F}" type="sibTrans" cxnId="{21EBB222-A55D-41FB-90C6-B03381359279}">
      <dgm:prSet/>
      <dgm:spPr/>
      <dgm:t>
        <a:bodyPr/>
        <a:lstStyle/>
        <a:p>
          <a:endParaRPr lang="tr-TR"/>
        </a:p>
      </dgm:t>
    </dgm:pt>
    <dgm:pt modelId="{855EB9AA-85F8-46E0-BBDB-DAA9E78640A3}">
      <dgm:prSet phldrT="[Metin]" custT="1"/>
      <dgm:spPr>
        <a:ln w="38100">
          <a:solidFill>
            <a:srgbClr val="FFC000"/>
          </a:solidFill>
        </a:ln>
      </dgm:spPr>
      <dgm:t>
        <a:bodyPr/>
        <a:lstStyle/>
        <a:p>
          <a:pPr algn="l"/>
          <a:r>
            <a:rPr lang="tr-TR" sz="1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VERİ SOYUTLAMALARI</a:t>
          </a:r>
          <a:endParaRPr lang="tr-TR" sz="14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A79759BA-24C6-421A-A256-0AE932F84E82}" type="parTrans" cxnId="{F3E35382-6375-45DB-BF6A-B022255BE00B}">
      <dgm:prSet/>
      <dgm:spPr/>
      <dgm:t>
        <a:bodyPr/>
        <a:lstStyle/>
        <a:p>
          <a:endParaRPr lang="tr-TR"/>
        </a:p>
      </dgm:t>
    </dgm:pt>
    <dgm:pt modelId="{B75F87DC-6646-4E27-A11D-A13B1B7B9725}" type="sibTrans" cxnId="{F3E35382-6375-45DB-BF6A-B022255BE00B}">
      <dgm:prSet/>
      <dgm:spPr/>
      <dgm:t>
        <a:bodyPr/>
        <a:lstStyle/>
        <a:p>
          <a:endParaRPr lang="tr-TR"/>
        </a:p>
      </dgm:t>
    </dgm:pt>
    <dgm:pt modelId="{E52610D4-567E-40F0-8135-82815B725D92}">
      <dgm:prSet phldrT="[Metin]" custT="1"/>
      <dgm:spPr>
        <a:ln w="38100">
          <a:solidFill>
            <a:srgbClr val="FFC000"/>
          </a:solidFill>
        </a:ln>
      </dgm:spPr>
      <dgm:t>
        <a:bodyPr/>
        <a:lstStyle/>
        <a:p>
          <a:pPr algn="l"/>
          <a:r>
            <a:rPr lang="tr-TR" sz="1400" b="0" dirty="0" smtClean="0"/>
            <a:t>TEMEL VERİ YAPILARI</a:t>
          </a:r>
          <a:endParaRPr lang="tr-TR" sz="1400" b="0" dirty="0"/>
        </a:p>
      </dgm:t>
    </dgm:pt>
    <dgm:pt modelId="{500B68F1-33E5-4C1E-BCF6-39C7619A0838}" type="parTrans" cxnId="{29190C04-794B-4D31-B517-254AB9F8977D}">
      <dgm:prSet/>
      <dgm:spPr/>
      <dgm:t>
        <a:bodyPr/>
        <a:lstStyle/>
        <a:p>
          <a:endParaRPr lang="tr-TR"/>
        </a:p>
      </dgm:t>
    </dgm:pt>
    <dgm:pt modelId="{0ECAFF65-4764-45A8-A939-4E08E9AB43D1}" type="sibTrans" cxnId="{29190C04-794B-4D31-B517-254AB9F8977D}">
      <dgm:prSet/>
      <dgm:spPr/>
      <dgm:t>
        <a:bodyPr/>
        <a:lstStyle/>
        <a:p>
          <a:endParaRPr lang="tr-TR"/>
        </a:p>
      </dgm:t>
    </dgm:pt>
    <dgm:pt modelId="{D54789D8-4BAC-44C2-9BFA-E4F2D262EC18}">
      <dgm:prSet custT="1"/>
      <dgm:spPr>
        <a:ln w="38100">
          <a:solidFill>
            <a:srgbClr val="FFC000"/>
          </a:solidFill>
        </a:ln>
      </dgm:spPr>
      <dgm:t>
        <a:bodyPr/>
        <a:lstStyle/>
        <a:p>
          <a:pPr algn="l"/>
          <a:r>
            <a:rPr lang="tr-TR" sz="1400" b="0" dirty="0" smtClean="0"/>
            <a:t>İLGİLİ KAVRAMLAR</a:t>
          </a:r>
        </a:p>
      </dgm:t>
    </dgm:pt>
    <dgm:pt modelId="{8FF37154-3F0D-48A7-820B-BB93E5823989}" type="parTrans" cxnId="{7EAC3559-EEB5-4932-AF7F-EC1FD5561C76}">
      <dgm:prSet/>
      <dgm:spPr/>
      <dgm:t>
        <a:bodyPr/>
        <a:lstStyle/>
        <a:p>
          <a:endParaRPr lang="tr-TR"/>
        </a:p>
      </dgm:t>
    </dgm:pt>
    <dgm:pt modelId="{1B438419-255C-4697-9F98-36459A985B71}" type="sibTrans" cxnId="{7EAC3559-EEB5-4932-AF7F-EC1FD5561C76}">
      <dgm:prSet/>
      <dgm:spPr/>
      <dgm:t>
        <a:bodyPr/>
        <a:lstStyle/>
        <a:p>
          <a:endParaRPr lang="tr-TR"/>
        </a:p>
      </dgm:t>
    </dgm:pt>
    <dgm:pt modelId="{D7DCE917-AA5C-4A7B-9D02-CB75BB1DE11E}">
      <dgm:prSet custT="1"/>
      <dgm:spPr>
        <a:ln w="38100">
          <a:solidFill>
            <a:srgbClr val="FFC000"/>
          </a:solidFill>
        </a:ln>
      </dgm:spPr>
      <dgm:t>
        <a:bodyPr/>
        <a:lstStyle/>
        <a:p>
          <a:pPr algn="l"/>
          <a:r>
            <a:rPr lang="tr-TR" sz="1400" b="0" dirty="0" smtClean="0"/>
            <a:t>VERİ YAPILARININ GERÇEKLEŞTİRİLMESİ</a:t>
          </a:r>
        </a:p>
      </dgm:t>
    </dgm:pt>
    <dgm:pt modelId="{E92A7964-3330-4FF6-91E6-C11B21C44091}" type="parTrans" cxnId="{179C3C65-772A-495D-85B8-4F345998DFF7}">
      <dgm:prSet/>
      <dgm:spPr/>
      <dgm:t>
        <a:bodyPr/>
        <a:lstStyle/>
        <a:p>
          <a:endParaRPr lang="tr-TR"/>
        </a:p>
      </dgm:t>
    </dgm:pt>
    <dgm:pt modelId="{6502E81E-B935-4D42-87D6-1E1B1CC270BD}" type="sibTrans" cxnId="{179C3C65-772A-495D-85B8-4F345998DFF7}">
      <dgm:prSet/>
      <dgm:spPr/>
      <dgm:t>
        <a:bodyPr/>
        <a:lstStyle/>
        <a:p>
          <a:endParaRPr lang="tr-TR"/>
        </a:p>
      </dgm:t>
    </dgm:pt>
    <dgm:pt modelId="{F27FBE05-53F3-451B-BD2D-A8C1A004DD33}">
      <dgm:prSet custT="1"/>
      <dgm:spPr>
        <a:ln w="38100">
          <a:solidFill>
            <a:srgbClr val="FFC000"/>
          </a:solidFill>
        </a:ln>
      </dgm:spPr>
      <dgm:t>
        <a:bodyPr/>
        <a:lstStyle/>
        <a:p>
          <a:pPr algn="l"/>
          <a:r>
            <a:rPr lang="tr-TR" sz="1400" b="0" dirty="0" smtClean="0"/>
            <a:t>KISA BİR DURUM ÇALIŞMASI</a:t>
          </a:r>
        </a:p>
      </dgm:t>
    </dgm:pt>
    <dgm:pt modelId="{70BFF255-A113-4B3C-9FF0-1DF51BFEBB78}" type="parTrans" cxnId="{BF42C713-257A-4A02-991C-B57B030F570F}">
      <dgm:prSet/>
      <dgm:spPr/>
      <dgm:t>
        <a:bodyPr/>
        <a:lstStyle/>
        <a:p>
          <a:endParaRPr lang="tr-TR"/>
        </a:p>
      </dgm:t>
    </dgm:pt>
    <dgm:pt modelId="{3469D793-AAD0-4901-899D-E5E9B9C31DFA}" type="sibTrans" cxnId="{BF42C713-257A-4A02-991C-B57B030F570F}">
      <dgm:prSet/>
      <dgm:spPr/>
      <dgm:t>
        <a:bodyPr/>
        <a:lstStyle/>
        <a:p>
          <a:endParaRPr lang="tr-TR"/>
        </a:p>
      </dgm:t>
    </dgm:pt>
    <dgm:pt modelId="{7A91A008-17B1-49D8-953E-238AF4448626}">
      <dgm:prSet custT="1"/>
      <dgm:spPr>
        <a:ln w="38100">
          <a:solidFill>
            <a:srgbClr val="FFC000"/>
          </a:solidFill>
        </a:ln>
      </dgm:spPr>
      <dgm:t>
        <a:bodyPr/>
        <a:lstStyle/>
        <a:p>
          <a:pPr algn="l"/>
          <a:r>
            <a:rPr lang="tr-TR" sz="1400" b="0" dirty="0" smtClean="0"/>
            <a:t>ÖZELLEŞTİRİLMİŞ VERİ TİPLERİ</a:t>
          </a:r>
          <a:endParaRPr lang="tr-TR" sz="1400" b="0" dirty="0"/>
        </a:p>
      </dgm:t>
    </dgm:pt>
    <dgm:pt modelId="{E60028A7-9A16-4E13-B367-6AEDED8AC106}" type="sibTrans" cxnId="{129FE241-60B8-4888-A9F7-26390963A762}">
      <dgm:prSet/>
      <dgm:spPr/>
      <dgm:t>
        <a:bodyPr/>
        <a:lstStyle/>
        <a:p>
          <a:endParaRPr lang="tr-TR"/>
        </a:p>
      </dgm:t>
    </dgm:pt>
    <dgm:pt modelId="{5FEDF05D-FD18-4CDD-82F1-61D7A5043B75}" type="parTrans" cxnId="{129FE241-60B8-4888-A9F7-26390963A762}">
      <dgm:prSet/>
      <dgm:spPr/>
      <dgm:t>
        <a:bodyPr/>
        <a:lstStyle/>
        <a:p>
          <a:endParaRPr lang="tr-TR"/>
        </a:p>
      </dgm:t>
    </dgm:pt>
    <dgm:pt modelId="{292C2F84-6D96-438C-BC4E-B2ACB8125D9F}">
      <dgm:prSet custT="1"/>
      <dgm:spPr>
        <a:ln w="38100">
          <a:solidFill>
            <a:srgbClr val="FFC000"/>
          </a:solidFill>
        </a:ln>
      </dgm:spPr>
      <dgm:t>
        <a:bodyPr/>
        <a:lstStyle/>
        <a:p>
          <a:pPr algn="l"/>
          <a:r>
            <a:rPr lang="tr-TR" sz="1400" b="0" dirty="0" smtClean="0"/>
            <a:t>SINIFLAR VE NESNELER</a:t>
          </a:r>
          <a:endParaRPr lang="tr-TR" sz="1400" b="0" dirty="0"/>
        </a:p>
      </dgm:t>
    </dgm:pt>
    <dgm:pt modelId="{EE14001A-E46B-4FE1-A587-E0D0C4ADE6D3}" type="parTrans" cxnId="{2072668A-20B3-44B6-8004-BBF54D74AA7A}">
      <dgm:prSet/>
      <dgm:spPr/>
      <dgm:t>
        <a:bodyPr/>
        <a:lstStyle/>
        <a:p>
          <a:endParaRPr lang="tr-TR"/>
        </a:p>
      </dgm:t>
    </dgm:pt>
    <dgm:pt modelId="{07DD35E3-BED4-4541-B776-97C17D84B24E}" type="sibTrans" cxnId="{2072668A-20B3-44B6-8004-BBF54D74AA7A}">
      <dgm:prSet/>
      <dgm:spPr/>
      <dgm:t>
        <a:bodyPr/>
        <a:lstStyle/>
        <a:p>
          <a:endParaRPr lang="tr-TR"/>
        </a:p>
      </dgm:t>
    </dgm:pt>
    <dgm:pt modelId="{3C6E5D90-0904-4008-919D-41B569C4150F}">
      <dgm:prSet custT="1"/>
      <dgm:spPr>
        <a:ln w="38100">
          <a:solidFill>
            <a:srgbClr val="FFC000"/>
          </a:solidFill>
        </a:ln>
      </dgm:spPr>
      <dgm:t>
        <a:bodyPr/>
        <a:lstStyle/>
        <a:p>
          <a:pPr algn="l"/>
          <a:r>
            <a:rPr lang="tr-TR" sz="1400" b="0" dirty="0" smtClean="0"/>
            <a:t>MAKİNE DİLİNDE İŞARETÇİLER</a:t>
          </a:r>
          <a:endParaRPr lang="tr-TR" sz="1400" b="0" dirty="0"/>
        </a:p>
      </dgm:t>
    </dgm:pt>
    <dgm:pt modelId="{0845F70D-3E97-484B-876E-91D701A2744F}" type="parTrans" cxnId="{3E92ED4F-EFDC-483E-9F60-5E02D051CBD6}">
      <dgm:prSet/>
      <dgm:spPr/>
      <dgm:t>
        <a:bodyPr/>
        <a:lstStyle/>
        <a:p>
          <a:endParaRPr lang="tr-TR"/>
        </a:p>
      </dgm:t>
    </dgm:pt>
    <dgm:pt modelId="{5667B749-EDF5-45AC-8087-EA2A5127A136}" type="sibTrans" cxnId="{3E92ED4F-EFDC-483E-9F60-5E02D051CBD6}">
      <dgm:prSet/>
      <dgm:spPr/>
      <dgm:t>
        <a:bodyPr/>
        <a:lstStyle/>
        <a:p>
          <a:endParaRPr lang="tr-TR"/>
        </a:p>
      </dgm:t>
    </dgm:pt>
    <dgm:pt modelId="{0509ADE9-40BF-4C49-91EE-4B4FE5A1CAF6}" type="pres">
      <dgm:prSet presAssocID="{5F982045-0E3B-470B-85B4-05DDC0C9E267}" presName="compositeShape" presStyleCnt="0">
        <dgm:presLayoutVars>
          <dgm:dir/>
          <dgm:resizeHandles/>
        </dgm:presLayoutVars>
      </dgm:prSet>
      <dgm:spPr/>
      <dgm:t>
        <a:bodyPr/>
        <a:lstStyle/>
        <a:p>
          <a:endParaRPr lang="tr-TR"/>
        </a:p>
      </dgm:t>
    </dgm:pt>
    <dgm:pt modelId="{67273E9C-8588-411A-8DF1-A26EF3D1D264}" type="pres">
      <dgm:prSet presAssocID="{5F982045-0E3B-470B-85B4-05DDC0C9E267}" presName="pyramid" presStyleLbl="node1" presStyleIdx="0" presStyleCnt="1" custLinFactNeighborX="-10500"/>
      <dgm:spPr/>
      <dgm:t>
        <a:bodyPr/>
        <a:lstStyle/>
        <a:p>
          <a:endParaRPr lang="tr-TR"/>
        </a:p>
      </dgm:t>
    </dgm:pt>
    <dgm:pt modelId="{3A69E0DE-8CC8-463F-9A61-13809A0CB39D}" type="pres">
      <dgm:prSet presAssocID="{5F982045-0E3B-470B-85B4-05DDC0C9E267}" presName="theList" presStyleCnt="0"/>
      <dgm:spPr/>
      <dgm:t>
        <a:bodyPr/>
        <a:lstStyle/>
        <a:p>
          <a:endParaRPr lang="tr-TR"/>
        </a:p>
      </dgm:t>
    </dgm:pt>
    <dgm:pt modelId="{467AA055-2F32-4B49-A121-F192D63D47F1}" type="pres">
      <dgm:prSet presAssocID="{2C951C0C-380A-413B-AC5E-140FD9C37779}" presName="aNode" presStyleLbl="fgAcc1" presStyleIdx="0" presStyleCnt="9" custScaleX="133753" custScaleY="991198" custLinFactY="-519565" custLinFactNeighborX="723" custLinFactNeighborY="-600000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13534258-6950-4F58-AC54-AC3B617B9138}" type="pres">
      <dgm:prSet presAssocID="{2C951C0C-380A-413B-AC5E-140FD9C37779}" presName="aSpace" presStyleCnt="0"/>
      <dgm:spPr/>
      <dgm:t>
        <a:bodyPr/>
        <a:lstStyle/>
        <a:p>
          <a:endParaRPr lang="tr-TR"/>
        </a:p>
      </dgm:t>
    </dgm:pt>
    <dgm:pt modelId="{ACE5D484-629A-438E-A489-5C86A968ACEA}" type="pres">
      <dgm:prSet presAssocID="{855EB9AA-85F8-46E0-BBDB-DAA9E78640A3}" presName="aNode" presStyleLbl="fgAcc1" presStyleIdx="1" presStyleCnt="9" custScaleX="133753" custScaleY="991198" custLinFactY="-393604" custLinFactNeighborX="723" custLinFactNeighborY="-400000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0379818B-4A5A-4DD8-899D-4659C473A8DB}" type="pres">
      <dgm:prSet presAssocID="{855EB9AA-85F8-46E0-BBDB-DAA9E78640A3}" presName="aSpace" presStyleCnt="0"/>
      <dgm:spPr/>
      <dgm:t>
        <a:bodyPr/>
        <a:lstStyle/>
        <a:p>
          <a:endParaRPr lang="tr-TR"/>
        </a:p>
      </dgm:t>
    </dgm:pt>
    <dgm:pt modelId="{843188A1-18FC-4DBC-8EA2-40CCB7941006}" type="pres">
      <dgm:prSet presAssocID="{E52610D4-567E-40F0-8135-82815B725D92}" presName="aNode" presStyleLbl="fgAcc1" presStyleIdx="2" presStyleCnt="9" custScaleX="133753" custScaleY="991198" custLinFactY="-255139" custLinFactNeighborX="723" custLinFactNeighborY="-300000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F33E9341-8C87-47DF-A6BD-FAFECCF0D734}" type="pres">
      <dgm:prSet presAssocID="{E52610D4-567E-40F0-8135-82815B725D92}" presName="aSpace" presStyleCnt="0"/>
      <dgm:spPr/>
      <dgm:t>
        <a:bodyPr/>
        <a:lstStyle/>
        <a:p>
          <a:endParaRPr lang="tr-TR"/>
        </a:p>
      </dgm:t>
    </dgm:pt>
    <dgm:pt modelId="{CAB429B7-F675-4663-977A-DD2612BED07E}" type="pres">
      <dgm:prSet presAssocID="{D54789D8-4BAC-44C2-9BFA-E4F2D262EC18}" presName="aNode" presStyleLbl="fgAcc1" presStyleIdx="3" presStyleCnt="9" custScaleX="133753" custScaleY="991198" custLinFactY="-116677" custLinFactNeighborX="723" custLinFactNeighborY="-200000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B5AC958C-9A77-48C7-A2CC-71B7BCD8AB59}" type="pres">
      <dgm:prSet presAssocID="{D54789D8-4BAC-44C2-9BFA-E4F2D262EC18}" presName="aSpace" presStyleCnt="0"/>
      <dgm:spPr/>
      <dgm:t>
        <a:bodyPr/>
        <a:lstStyle/>
        <a:p>
          <a:endParaRPr lang="tr-TR"/>
        </a:p>
      </dgm:t>
    </dgm:pt>
    <dgm:pt modelId="{D62368AF-0BD8-45A1-9C1B-748AEC3BB4B5}" type="pres">
      <dgm:prSet presAssocID="{D7DCE917-AA5C-4A7B-9D02-CB75BB1DE11E}" presName="aNode" presStyleLbl="fgAcc1" presStyleIdx="4" presStyleCnt="9" custScaleX="133753" custScaleY="991198" custLinFactNeighborX="723" custLinFactNeighborY="74272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0B926CE7-907A-45DB-AB51-2CDF9E1EB1AB}" type="pres">
      <dgm:prSet presAssocID="{D7DCE917-AA5C-4A7B-9D02-CB75BB1DE11E}" presName="aSpace" presStyleCnt="0"/>
      <dgm:spPr/>
      <dgm:t>
        <a:bodyPr/>
        <a:lstStyle/>
        <a:p>
          <a:endParaRPr lang="tr-TR"/>
        </a:p>
      </dgm:t>
    </dgm:pt>
    <dgm:pt modelId="{104D8CEC-A0EE-4F65-B2C6-9E9FF1349561}" type="pres">
      <dgm:prSet presAssocID="{F27FBE05-53F3-451B-BD2D-A8C1A004DD33}" presName="aNode" presStyleLbl="fgAcc1" presStyleIdx="5" presStyleCnt="9" custScaleX="133753" custScaleY="991198" custLinFactY="135249" custLinFactNeighborX="723" custLinFactNeighborY="200000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C6B282E4-34A5-46B2-8793-57562D1A6D25}" type="pres">
      <dgm:prSet presAssocID="{F27FBE05-53F3-451B-BD2D-A8C1A004DD33}" presName="aSpace" presStyleCnt="0"/>
      <dgm:spPr/>
      <dgm:t>
        <a:bodyPr/>
        <a:lstStyle/>
        <a:p>
          <a:endParaRPr lang="tr-TR"/>
        </a:p>
      </dgm:t>
    </dgm:pt>
    <dgm:pt modelId="{A960280E-6147-4563-B53C-599A4B2B5E3E}" type="pres">
      <dgm:prSet presAssocID="{7A91A008-17B1-49D8-953E-238AF4448626}" presName="aNode" presStyleLbl="fgAcc1" presStyleIdx="6" presStyleCnt="9" custScaleX="133753" custScaleY="991198" custLinFactY="273710" custLinFactNeighborX="723" custLinFactNeighborY="300000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486BD202-D7CC-4B48-BC4A-363741A37F49}" type="pres">
      <dgm:prSet presAssocID="{7A91A008-17B1-49D8-953E-238AF4448626}" presName="aSpace" presStyleCnt="0"/>
      <dgm:spPr/>
      <dgm:t>
        <a:bodyPr/>
        <a:lstStyle/>
        <a:p>
          <a:endParaRPr lang="tr-TR"/>
        </a:p>
      </dgm:t>
    </dgm:pt>
    <dgm:pt modelId="{A489544D-CD56-48B2-8148-9D58A4736F5D}" type="pres">
      <dgm:prSet presAssocID="{292C2F84-6D96-438C-BC4E-B2ACB8125D9F}" presName="aNode" presStyleLbl="fgAcc1" presStyleIdx="7" presStyleCnt="9" custScaleX="133753" custScaleY="991198" custLinFactY="424922" custLinFactNeighborX="723" custLinFactNeighborY="500000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DB31FDF2-DB27-4AA4-8672-2826ABB87915}" type="pres">
      <dgm:prSet presAssocID="{292C2F84-6D96-438C-BC4E-B2ACB8125D9F}" presName="aSpace" presStyleCnt="0"/>
      <dgm:spPr/>
    </dgm:pt>
    <dgm:pt modelId="{89572444-16C7-47EC-A40E-31DC761D99E1}" type="pres">
      <dgm:prSet presAssocID="{3C6E5D90-0904-4008-919D-41B569C4150F}" presName="aNode" presStyleLbl="fgAcc1" presStyleIdx="8" presStyleCnt="9" custScaleX="133753" custScaleY="991198" custLinFactY="555416" custLinFactNeighborX="723" custLinFactNeighborY="600000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0D3FF4AA-9912-4B61-A765-606F09BE5620}" type="pres">
      <dgm:prSet presAssocID="{3C6E5D90-0904-4008-919D-41B569C4150F}" presName="aSpace" presStyleCnt="0"/>
      <dgm:spPr/>
    </dgm:pt>
  </dgm:ptLst>
  <dgm:cxnLst>
    <dgm:cxn modelId="{E7D92F58-12BE-4DEB-86D3-6EA46CC037B3}" type="presOf" srcId="{3C6E5D90-0904-4008-919D-41B569C4150F}" destId="{89572444-16C7-47EC-A40E-31DC761D99E1}" srcOrd="0" destOrd="0" presId="urn:microsoft.com/office/officeart/2005/8/layout/pyramid2"/>
    <dgm:cxn modelId="{F3E35382-6375-45DB-BF6A-B022255BE00B}" srcId="{5F982045-0E3B-470B-85B4-05DDC0C9E267}" destId="{855EB9AA-85F8-46E0-BBDB-DAA9E78640A3}" srcOrd="1" destOrd="0" parTransId="{A79759BA-24C6-421A-A256-0AE932F84E82}" sibTransId="{B75F87DC-6646-4E27-A11D-A13B1B7B9725}"/>
    <dgm:cxn modelId="{2072668A-20B3-44B6-8004-BBF54D74AA7A}" srcId="{5F982045-0E3B-470B-85B4-05DDC0C9E267}" destId="{292C2F84-6D96-438C-BC4E-B2ACB8125D9F}" srcOrd="7" destOrd="0" parTransId="{EE14001A-E46B-4FE1-A587-E0D0C4ADE6D3}" sibTransId="{07DD35E3-BED4-4541-B776-97C17D84B24E}"/>
    <dgm:cxn modelId="{7EAC3559-EEB5-4932-AF7F-EC1FD5561C76}" srcId="{5F982045-0E3B-470B-85B4-05DDC0C9E267}" destId="{D54789D8-4BAC-44C2-9BFA-E4F2D262EC18}" srcOrd="3" destOrd="0" parTransId="{8FF37154-3F0D-48A7-820B-BB93E5823989}" sibTransId="{1B438419-255C-4697-9F98-36459A985B71}"/>
    <dgm:cxn modelId="{8728B7DA-0226-4638-8855-6FA0E40E4209}" type="presOf" srcId="{D7DCE917-AA5C-4A7B-9D02-CB75BB1DE11E}" destId="{D62368AF-0BD8-45A1-9C1B-748AEC3BB4B5}" srcOrd="0" destOrd="0" presId="urn:microsoft.com/office/officeart/2005/8/layout/pyramid2"/>
    <dgm:cxn modelId="{9AC194FA-4155-43E3-BA73-086C9273A041}" type="presOf" srcId="{D54789D8-4BAC-44C2-9BFA-E4F2D262EC18}" destId="{CAB429B7-F675-4663-977A-DD2612BED07E}" srcOrd="0" destOrd="0" presId="urn:microsoft.com/office/officeart/2005/8/layout/pyramid2"/>
    <dgm:cxn modelId="{29190C04-794B-4D31-B517-254AB9F8977D}" srcId="{5F982045-0E3B-470B-85B4-05DDC0C9E267}" destId="{E52610D4-567E-40F0-8135-82815B725D92}" srcOrd="2" destOrd="0" parTransId="{500B68F1-33E5-4C1E-BCF6-39C7619A0838}" sibTransId="{0ECAFF65-4764-45A8-A939-4E08E9AB43D1}"/>
    <dgm:cxn modelId="{21EBB222-A55D-41FB-90C6-B03381359279}" srcId="{5F982045-0E3B-470B-85B4-05DDC0C9E267}" destId="{2C951C0C-380A-413B-AC5E-140FD9C37779}" srcOrd="0" destOrd="0" parTransId="{67B7818D-5C1E-4E4A-AE17-F7F25C010197}" sibTransId="{B102638A-4642-40D1-93FB-6B11C268764F}"/>
    <dgm:cxn modelId="{37D21C0C-F533-401E-893A-0FE578427E59}" type="presOf" srcId="{7A91A008-17B1-49D8-953E-238AF4448626}" destId="{A960280E-6147-4563-B53C-599A4B2B5E3E}" srcOrd="0" destOrd="0" presId="urn:microsoft.com/office/officeart/2005/8/layout/pyramid2"/>
    <dgm:cxn modelId="{8567DD7A-36EF-49C7-B760-243C0AA6A598}" type="presOf" srcId="{2C951C0C-380A-413B-AC5E-140FD9C37779}" destId="{467AA055-2F32-4B49-A121-F192D63D47F1}" srcOrd="0" destOrd="0" presId="urn:microsoft.com/office/officeart/2005/8/layout/pyramid2"/>
    <dgm:cxn modelId="{129FE241-60B8-4888-A9F7-26390963A762}" srcId="{5F982045-0E3B-470B-85B4-05DDC0C9E267}" destId="{7A91A008-17B1-49D8-953E-238AF4448626}" srcOrd="6" destOrd="0" parTransId="{5FEDF05D-FD18-4CDD-82F1-61D7A5043B75}" sibTransId="{E60028A7-9A16-4E13-B367-6AEDED8AC106}"/>
    <dgm:cxn modelId="{1D5AA38B-5B1D-4C36-9C5D-24D33136F518}" type="presOf" srcId="{E52610D4-567E-40F0-8135-82815B725D92}" destId="{843188A1-18FC-4DBC-8EA2-40CCB7941006}" srcOrd="0" destOrd="0" presId="urn:microsoft.com/office/officeart/2005/8/layout/pyramid2"/>
    <dgm:cxn modelId="{5818F6E4-FA56-4679-932F-5BCD228B38CC}" type="presOf" srcId="{F27FBE05-53F3-451B-BD2D-A8C1A004DD33}" destId="{104D8CEC-A0EE-4F65-B2C6-9E9FF1349561}" srcOrd="0" destOrd="0" presId="urn:microsoft.com/office/officeart/2005/8/layout/pyramid2"/>
    <dgm:cxn modelId="{5357A271-76D7-4B79-920C-FAC2406DDAC9}" type="presOf" srcId="{855EB9AA-85F8-46E0-BBDB-DAA9E78640A3}" destId="{ACE5D484-629A-438E-A489-5C86A968ACEA}" srcOrd="0" destOrd="0" presId="urn:microsoft.com/office/officeart/2005/8/layout/pyramid2"/>
    <dgm:cxn modelId="{179C3C65-772A-495D-85B8-4F345998DFF7}" srcId="{5F982045-0E3B-470B-85B4-05DDC0C9E267}" destId="{D7DCE917-AA5C-4A7B-9D02-CB75BB1DE11E}" srcOrd="4" destOrd="0" parTransId="{E92A7964-3330-4FF6-91E6-C11B21C44091}" sibTransId="{6502E81E-B935-4D42-87D6-1E1B1CC270BD}"/>
    <dgm:cxn modelId="{BF42C713-257A-4A02-991C-B57B030F570F}" srcId="{5F982045-0E3B-470B-85B4-05DDC0C9E267}" destId="{F27FBE05-53F3-451B-BD2D-A8C1A004DD33}" srcOrd="5" destOrd="0" parTransId="{70BFF255-A113-4B3C-9FF0-1DF51BFEBB78}" sibTransId="{3469D793-AAD0-4901-899D-E5E9B9C31DFA}"/>
    <dgm:cxn modelId="{7F86F28C-71F7-4AFA-96A0-9D681CE5531C}" type="presOf" srcId="{5F982045-0E3B-470B-85B4-05DDC0C9E267}" destId="{0509ADE9-40BF-4C49-91EE-4B4FE5A1CAF6}" srcOrd="0" destOrd="0" presId="urn:microsoft.com/office/officeart/2005/8/layout/pyramid2"/>
    <dgm:cxn modelId="{1DD448A7-5675-4128-A369-C0FA7B9511BD}" type="presOf" srcId="{292C2F84-6D96-438C-BC4E-B2ACB8125D9F}" destId="{A489544D-CD56-48B2-8148-9D58A4736F5D}" srcOrd="0" destOrd="0" presId="urn:microsoft.com/office/officeart/2005/8/layout/pyramid2"/>
    <dgm:cxn modelId="{3E92ED4F-EFDC-483E-9F60-5E02D051CBD6}" srcId="{5F982045-0E3B-470B-85B4-05DDC0C9E267}" destId="{3C6E5D90-0904-4008-919D-41B569C4150F}" srcOrd="8" destOrd="0" parTransId="{0845F70D-3E97-484B-876E-91D701A2744F}" sibTransId="{5667B749-EDF5-45AC-8087-EA2A5127A136}"/>
    <dgm:cxn modelId="{5AE94633-8DB3-4EFC-8801-97D51B9647DE}" type="presParOf" srcId="{0509ADE9-40BF-4C49-91EE-4B4FE5A1CAF6}" destId="{67273E9C-8588-411A-8DF1-A26EF3D1D264}" srcOrd="0" destOrd="0" presId="urn:microsoft.com/office/officeart/2005/8/layout/pyramid2"/>
    <dgm:cxn modelId="{EBCBB64D-588B-4731-BF3A-D566C3643537}" type="presParOf" srcId="{0509ADE9-40BF-4C49-91EE-4B4FE5A1CAF6}" destId="{3A69E0DE-8CC8-463F-9A61-13809A0CB39D}" srcOrd="1" destOrd="0" presId="urn:microsoft.com/office/officeart/2005/8/layout/pyramid2"/>
    <dgm:cxn modelId="{0D271A37-F066-4803-8E39-E69EC0FA14E9}" type="presParOf" srcId="{3A69E0DE-8CC8-463F-9A61-13809A0CB39D}" destId="{467AA055-2F32-4B49-A121-F192D63D47F1}" srcOrd="0" destOrd="0" presId="urn:microsoft.com/office/officeart/2005/8/layout/pyramid2"/>
    <dgm:cxn modelId="{7CCBCA4A-38F5-442B-A53E-3EEE4A2E6AD6}" type="presParOf" srcId="{3A69E0DE-8CC8-463F-9A61-13809A0CB39D}" destId="{13534258-6950-4F58-AC54-AC3B617B9138}" srcOrd="1" destOrd="0" presId="urn:microsoft.com/office/officeart/2005/8/layout/pyramid2"/>
    <dgm:cxn modelId="{0E9ECBB9-8CAD-4CFE-950B-5B536F7CEC56}" type="presParOf" srcId="{3A69E0DE-8CC8-463F-9A61-13809A0CB39D}" destId="{ACE5D484-629A-438E-A489-5C86A968ACEA}" srcOrd="2" destOrd="0" presId="urn:microsoft.com/office/officeart/2005/8/layout/pyramid2"/>
    <dgm:cxn modelId="{EF6F357B-6EF0-4378-AC01-0743B7B14A83}" type="presParOf" srcId="{3A69E0DE-8CC8-463F-9A61-13809A0CB39D}" destId="{0379818B-4A5A-4DD8-899D-4659C473A8DB}" srcOrd="3" destOrd="0" presId="urn:microsoft.com/office/officeart/2005/8/layout/pyramid2"/>
    <dgm:cxn modelId="{802CDBBF-777F-416A-9E29-FB83FF439299}" type="presParOf" srcId="{3A69E0DE-8CC8-463F-9A61-13809A0CB39D}" destId="{843188A1-18FC-4DBC-8EA2-40CCB7941006}" srcOrd="4" destOrd="0" presId="urn:microsoft.com/office/officeart/2005/8/layout/pyramid2"/>
    <dgm:cxn modelId="{C76688ED-3D20-4E79-AAC0-5130518414F8}" type="presParOf" srcId="{3A69E0DE-8CC8-463F-9A61-13809A0CB39D}" destId="{F33E9341-8C87-47DF-A6BD-FAFECCF0D734}" srcOrd="5" destOrd="0" presId="urn:microsoft.com/office/officeart/2005/8/layout/pyramid2"/>
    <dgm:cxn modelId="{62ABC4A9-4B18-466C-9211-C1B637A281A1}" type="presParOf" srcId="{3A69E0DE-8CC8-463F-9A61-13809A0CB39D}" destId="{CAB429B7-F675-4663-977A-DD2612BED07E}" srcOrd="6" destOrd="0" presId="urn:microsoft.com/office/officeart/2005/8/layout/pyramid2"/>
    <dgm:cxn modelId="{38E265A9-4CB0-4A5A-A4DA-32302AC02AD4}" type="presParOf" srcId="{3A69E0DE-8CC8-463F-9A61-13809A0CB39D}" destId="{B5AC958C-9A77-48C7-A2CC-71B7BCD8AB59}" srcOrd="7" destOrd="0" presId="urn:microsoft.com/office/officeart/2005/8/layout/pyramid2"/>
    <dgm:cxn modelId="{D7F582C1-0C6E-4EC2-8E34-9E40DC7C4D61}" type="presParOf" srcId="{3A69E0DE-8CC8-463F-9A61-13809A0CB39D}" destId="{D62368AF-0BD8-45A1-9C1B-748AEC3BB4B5}" srcOrd="8" destOrd="0" presId="urn:microsoft.com/office/officeart/2005/8/layout/pyramid2"/>
    <dgm:cxn modelId="{486FA7D5-1B0D-44AB-ACC8-CF2A546071A3}" type="presParOf" srcId="{3A69E0DE-8CC8-463F-9A61-13809A0CB39D}" destId="{0B926CE7-907A-45DB-AB51-2CDF9E1EB1AB}" srcOrd="9" destOrd="0" presId="urn:microsoft.com/office/officeart/2005/8/layout/pyramid2"/>
    <dgm:cxn modelId="{2F948107-4B64-4C09-8E7F-115B88CF70D4}" type="presParOf" srcId="{3A69E0DE-8CC8-463F-9A61-13809A0CB39D}" destId="{104D8CEC-A0EE-4F65-B2C6-9E9FF1349561}" srcOrd="10" destOrd="0" presId="urn:microsoft.com/office/officeart/2005/8/layout/pyramid2"/>
    <dgm:cxn modelId="{7248445A-5FFD-4177-958D-9408A4878A1D}" type="presParOf" srcId="{3A69E0DE-8CC8-463F-9A61-13809A0CB39D}" destId="{C6B282E4-34A5-46B2-8793-57562D1A6D25}" srcOrd="11" destOrd="0" presId="urn:microsoft.com/office/officeart/2005/8/layout/pyramid2"/>
    <dgm:cxn modelId="{F9E1DD35-16CF-451F-BD72-E4EF76184232}" type="presParOf" srcId="{3A69E0DE-8CC8-463F-9A61-13809A0CB39D}" destId="{A960280E-6147-4563-B53C-599A4B2B5E3E}" srcOrd="12" destOrd="0" presId="urn:microsoft.com/office/officeart/2005/8/layout/pyramid2"/>
    <dgm:cxn modelId="{AE3358EE-0108-479C-BBD7-EBA31EDA9B6E}" type="presParOf" srcId="{3A69E0DE-8CC8-463F-9A61-13809A0CB39D}" destId="{486BD202-D7CC-4B48-BC4A-363741A37F49}" srcOrd="13" destOrd="0" presId="urn:microsoft.com/office/officeart/2005/8/layout/pyramid2"/>
    <dgm:cxn modelId="{4AAAC9DD-44ED-442D-AE60-D35689023136}" type="presParOf" srcId="{3A69E0DE-8CC8-463F-9A61-13809A0CB39D}" destId="{A489544D-CD56-48B2-8148-9D58A4736F5D}" srcOrd="14" destOrd="0" presId="urn:microsoft.com/office/officeart/2005/8/layout/pyramid2"/>
    <dgm:cxn modelId="{A5D2ED15-5A7D-48CE-AFCF-3A7DA3E82D5F}" type="presParOf" srcId="{3A69E0DE-8CC8-463F-9A61-13809A0CB39D}" destId="{DB31FDF2-DB27-4AA4-8672-2826ABB87915}" srcOrd="15" destOrd="0" presId="urn:microsoft.com/office/officeart/2005/8/layout/pyramid2"/>
    <dgm:cxn modelId="{958CE595-6D6D-40C5-BB24-BFC7B493600F}" type="presParOf" srcId="{3A69E0DE-8CC8-463F-9A61-13809A0CB39D}" destId="{89572444-16C7-47EC-A40E-31DC761D99E1}" srcOrd="16" destOrd="0" presId="urn:microsoft.com/office/officeart/2005/8/layout/pyramid2"/>
    <dgm:cxn modelId="{1248D73F-ED50-4674-A2DA-DCD2F785155C}" type="presParOf" srcId="{3A69E0DE-8CC8-463F-9A61-13809A0CB39D}" destId="{0D3FF4AA-9912-4B61-A765-606F09BE5620}" srcOrd="17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7273E9C-8588-411A-8DF1-A26EF3D1D264}">
      <dsp:nvSpPr>
        <dsp:cNvPr id="0" name=""/>
        <dsp:cNvSpPr/>
      </dsp:nvSpPr>
      <dsp:spPr>
        <a:xfrm>
          <a:off x="72007" y="0"/>
          <a:ext cx="4752528" cy="4752528"/>
        </a:xfrm>
        <a:prstGeom prst="triangl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67AA055-2F32-4B49-A121-F192D63D47F1}">
      <dsp:nvSpPr>
        <dsp:cNvPr id="0" name=""/>
        <dsp:cNvSpPr/>
      </dsp:nvSpPr>
      <dsp:spPr>
        <a:xfrm>
          <a:off x="2448282" y="226473"/>
          <a:ext cx="4131821" cy="416901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38100" cap="flat" cmpd="sng" algn="ctr">
          <a:solidFill>
            <a:srgbClr val="FFC000"/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İÇİNDEKİLER</a:t>
          </a:r>
          <a:endParaRPr lang="tr-TR" sz="14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468633" y="246824"/>
        <a:ext cx="4091119" cy="376199"/>
      </dsp:txXfrm>
    </dsp:sp>
    <dsp:sp modelId="{ACE5D484-629A-438E-A489-5C86A968ACEA}">
      <dsp:nvSpPr>
        <dsp:cNvPr id="0" name=""/>
        <dsp:cNvSpPr/>
      </dsp:nvSpPr>
      <dsp:spPr>
        <a:xfrm>
          <a:off x="2448282" y="712127"/>
          <a:ext cx="4131821" cy="416901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38100" cap="flat" cmpd="sng" algn="ctr">
          <a:solidFill>
            <a:srgbClr val="FFC000"/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VERİ SOYUTLAMALARI</a:t>
          </a:r>
          <a:endParaRPr lang="tr-TR" sz="14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468633" y="732478"/>
        <a:ext cx="4091119" cy="376199"/>
      </dsp:txXfrm>
    </dsp:sp>
    <dsp:sp modelId="{843188A1-18FC-4DBC-8EA2-40CCB7941006}">
      <dsp:nvSpPr>
        <dsp:cNvPr id="0" name=""/>
        <dsp:cNvSpPr/>
      </dsp:nvSpPr>
      <dsp:spPr>
        <a:xfrm>
          <a:off x="2448282" y="1197782"/>
          <a:ext cx="4131821" cy="416901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38100" cap="flat" cmpd="sng" algn="ctr">
          <a:solidFill>
            <a:srgbClr val="FFC000"/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400" b="0" kern="1200" dirty="0" smtClean="0"/>
            <a:t>TEMEL VERİ YAPILARI</a:t>
          </a:r>
          <a:endParaRPr lang="tr-TR" sz="1400" b="0" kern="1200" dirty="0"/>
        </a:p>
      </dsp:txBody>
      <dsp:txXfrm>
        <a:off x="2468633" y="1218133"/>
        <a:ext cx="4091119" cy="376199"/>
      </dsp:txXfrm>
    </dsp:sp>
    <dsp:sp modelId="{CAB429B7-F675-4663-977A-DD2612BED07E}">
      <dsp:nvSpPr>
        <dsp:cNvPr id="0" name=""/>
        <dsp:cNvSpPr/>
      </dsp:nvSpPr>
      <dsp:spPr>
        <a:xfrm>
          <a:off x="2448282" y="1683436"/>
          <a:ext cx="4131821" cy="416901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38100" cap="flat" cmpd="sng" algn="ctr">
          <a:solidFill>
            <a:srgbClr val="FFC000"/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400" b="0" kern="1200" dirty="0" smtClean="0"/>
            <a:t>İLGİLİ KAVRAMLAR</a:t>
          </a:r>
        </a:p>
      </dsp:txBody>
      <dsp:txXfrm>
        <a:off x="2468633" y="1703787"/>
        <a:ext cx="4091119" cy="376199"/>
      </dsp:txXfrm>
    </dsp:sp>
    <dsp:sp modelId="{D62368AF-0BD8-45A1-9C1B-748AEC3BB4B5}">
      <dsp:nvSpPr>
        <dsp:cNvPr id="0" name=""/>
        <dsp:cNvSpPr/>
      </dsp:nvSpPr>
      <dsp:spPr>
        <a:xfrm>
          <a:off x="2448282" y="2169089"/>
          <a:ext cx="4131821" cy="416901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38100" cap="flat" cmpd="sng" algn="ctr">
          <a:solidFill>
            <a:srgbClr val="FFC000"/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400" b="0" kern="1200" dirty="0" smtClean="0"/>
            <a:t>VERİ YAPILARININ GERÇEKLEŞTİRİLMESİ</a:t>
          </a:r>
        </a:p>
      </dsp:txBody>
      <dsp:txXfrm>
        <a:off x="2468633" y="2189440"/>
        <a:ext cx="4091119" cy="376199"/>
      </dsp:txXfrm>
    </dsp:sp>
    <dsp:sp modelId="{104D8CEC-A0EE-4F65-B2C6-9E9FF1349561}">
      <dsp:nvSpPr>
        <dsp:cNvPr id="0" name=""/>
        <dsp:cNvSpPr/>
      </dsp:nvSpPr>
      <dsp:spPr>
        <a:xfrm>
          <a:off x="2448282" y="2654744"/>
          <a:ext cx="4131821" cy="416901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38100" cap="flat" cmpd="sng" algn="ctr">
          <a:solidFill>
            <a:srgbClr val="FFC000"/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400" b="0" kern="1200" dirty="0" smtClean="0"/>
            <a:t>KISA BİR DURUM ÇALIŞMASI</a:t>
          </a:r>
        </a:p>
      </dsp:txBody>
      <dsp:txXfrm>
        <a:off x="2468633" y="2675095"/>
        <a:ext cx="4091119" cy="376199"/>
      </dsp:txXfrm>
    </dsp:sp>
    <dsp:sp modelId="{A960280E-6147-4563-B53C-599A4B2B5E3E}">
      <dsp:nvSpPr>
        <dsp:cNvPr id="0" name=""/>
        <dsp:cNvSpPr/>
      </dsp:nvSpPr>
      <dsp:spPr>
        <a:xfrm>
          <a:off x="2448282" y="3140398"/>
          <a:ext cx="4131821" cy="416901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38100" cap="flat" cmpd="sng" algn="ctr">
          <a:solidFill>
            <a:srgbClr val="FFC000"/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400" b="0" kern="1200" dirty="0" smtClean="0"/>
            <a:t>ÖZELLEŞTİRİLMİŞ VERİ TİPLERİ</a:t>
          </a:r>
          <a:endParaRPr lang="tr-TR" sz="1400" b="0" kern="1200" dirty="0"/>
        </a:p>
      </dsp:txBody>
      <dsp:txXfrm>
        <a:off x="2468633" y="3160749"/>
        <a:ext cx="4091119" cy="376199"/>
      </dsp:txXfrm>
    </dsp:sp>
    <dsp:sp modelId="{A489544D-CD56-48B2-8148-9D58A4736F5D}">
      <dsp:nvSpPr>
        <dsp:cNvPr id="0" name=""/>
        <dsp:cNvSpPr/>
      </dsp:nvSpPr>
      <dsp:spPr>
        <a:xfrm>
          <a:off x="2448282" y="3636672"/>
          <a:ext cx="4131821" cy="416901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38100" cap="flat" cmpd="sng" algn="ctr">
          <a:solidFill>
            <a:srgbClr val="FFC000"/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400" b="0" kern="1200" dirty="0" smtClean="0"/>
            <a:t>SINIFLAR VE NESNELER</a:t>
          </a:r>
          <a:endParaRPr lang="tr-TR" sz="1400" b="0" kern="1200" dirty="0"/>
        </a:p>
      </dsp:txBody>
      <dsp:txXfrm>
        <a:off x="2468633" y="3657023"/>
        <a:ext cx="4091119" cy="376199"/>
      </dsp:txXfrm>
    </dsp:sp>
    <dsp:sp modelId="{89572444-16C7-47EC-A40E-31DC761D99E1}">
      <dsp:nvSpPr>
        <dsp:cNvPr id="0" name=""/>
        <dsp:cNvSpPr/>
      </dsp:nvSpPr>
      <dsp:spPr>
        <a:xfrm>
          <a:off x="2448282" y="4118974"/>
          <a:ext cx="4131821" cy="416901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38100" cap="flat" cmpd="sng" algn="ctr">
          <a:solidFill>
            <a:srgbClr val="FFC000"/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400" b="0" kern="1200" dirty="0" smtClean="0"/>
            <a:t>MAKİNE DİLİNDE İŞARETÇİLER</a:t>
          </a:r>
          <a:endParaRPr lang="tr-TR" sz="1400" b="0" kern="1200" dirty="0"/>
        </a:p>
      </dsp:txBody>
      <dsp:txXfrm>
        <a:off x="2468633" y="4139325"/>
        <a:ext cx="4091119" cy="37619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5A1D98-482A-4A88-9532-DC78C4E685DF}" type="datetimeFigureOut">
              <a:rPr lang="tr-TR" smtClean="0"/>
              <a:t>5.02.2018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B61E1C1-3ABB-4C6D-934B-807F99BC97E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784854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0ADF8F-E397-472F-90DE-09C2209700C8}" type="slidenum">
              <a:rPr lang="tr-TR" smtClean="0"/>
              <a:t>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8381643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12E359-4E9B-4705-B2B3-C6655474A834}" type="datetimeFigureOut">
              <a:rPr lang="tr-TR" smtClean="0"/>
              <a:t>5.02.2018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BAA2B2-3A0E-48B5-9A61-56188D06F72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640312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12E359-4E9B-4705-B2B3-C6655474A834}" type="datetimeFigureOut">
              <a:rPr lang="tr-TR" smtClean="0"/>
              <a:t>5.02.2018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BAA2B2-3A0E-48B5-9A61-56188D06F72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0080149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12E359-4E9B-4705-B2B3-C6655474A834}" type="datetimeFigureOut">
              <a:rPr lang="tr-TR" smtClean="0"/>
              <a:t>5.02.2018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BAA2B2-3A0E-48B5-9A61-56188D06F72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3656190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12E359-4E9B-4705-B2B3-C6655474A834}" type="datetimeFigureOut">
              <a:rPr lang="tr-TR" smtClean="0"/>
              <a:t>5.02.2018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BAA2B2-3A0E-48B5-9A61-56188D06F72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9913760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12E359-4E9B-4705-B2B3-C6655474A834}" type="datetimeFigureOut">
              <a:rPr lang="tr-TR" smtClean="0"/>
              <a:t>5.02.2018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BAA2B2-3A0E-48B5-9A61-56188D06F72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7909878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12E359-4E9B-4705-B2B3-C6655474A834}" type="datetimeFigureOut">
              <a:rPr lang="tr-TR" smtClean="0"/>
              <a:t>5.02.2018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BAA2B2-3A0E-48B5-9A61-56188D06F72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7448768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12E359-4E9B-4705-B2B3-C6655474A834}" type="datetimeFigureOut">
              <a:rPr lang="tr-TR" smtClean="0"/>
              <a:t>5.02.2018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BAA2B2-3A0E-48B5-9A61-56188D06F72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2414101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12E359-4E9B-4705-B2B3-C6655474A834}" type="datetimeFigureOut">
              <a:rPr lang="tr-TR" smtClean="0"/>
              <a:t>5.02.2018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BAA2B2-3A0E-48B5-9A61-56188D06F72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4205192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12E359-4E9B-4705-B2B3-C6655474A834}" type="datetimeFigureOut">
              <a:rPr lang="tr-TR" smtClean="0"/>
              <a:t>5.02.2018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BAA2B2-3A0E-48B5-9A61-56188D06F72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3519059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12E359-4E9B-4705-B2B3-C6655474A834}" type="datetimeFigureOut">
              <a:rPr lang="tr-TR" smtClean="0"/>
              <a:t>5.02.2018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BAA2B2-3A0E-48B5-9A61-56188D06F72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7362976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12E359-4E9B-4705-B2B3-C6655474A834}" type="datetimeFigureOut">
              <a:rPr lang="tr-TR" smtClean="0"/>
              <a:t>5.02.2018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BAA2B2-3A0E-48B5-9A61-56188D06F72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2303828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12E359-4E9B-4705-B2B3-C6655474A834}" type="datetimeFigureOut">
              <a:rPr lang="tr-TR" smtClean="0"/>
              <a:t>5.02.2018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BAA2B2-3A0E-48B5-9A61-56188D06F72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15626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24985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637579"/>
          </a:xfrm>
        </p:spPr>
        <p:txBody>
          <a:bodyPr>
            <a:noAutofit/>
          </a:bodyPr>
          <a:lstStyle/>
          <a:p>
            <a:r>
              <a:rPr lang="tr-TR" sz="3200" b="1" dirty="0" smtClean="0">
                <a:solidFill>
                  <a:srgbClr val="CC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VERİ YAPILARININ GERÇEKLEŞTİRİLMESİ</a:t>
            </a:r>
            <a:endParaRPr lang="tr-TR" sz="3200" dirty="0">
              <a:solidFill>
                <a:srgbClr val="CC99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Dikdörtgen 3"/>
          <p:cNvSpPr/>
          <p:nvPr/>
        </p:nvSpPr>
        <p:spPr>
          <a:xfrm>
            <a:off x="395536" y="1419622"/>
            <a:ext cx="864096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tr-TR" sz="1600" b="1" u="sng" dirty="0">
                <a:solidFill>
                  <a:schemeClr val="accent3">
                    <a:lumMod val="75000"/>
                  </a:schemeClr>
                </a:solidFill>
              </a:rPr>
              <a:t>Dizilerin </a:t>
            </a:r>
            <a:r>
              <a:rPr lang="tr-TR" sz="1600" b="1" u="sng" dirty="0" smtClean="0">
                <a:solidFill>
                  <a:schemeClr val="accent3">
                    <a:lumMod val="75000"/>
                  </a:schemeClr>
                </a:solidFill>
              </a:rPr>
              <a:t>Saklanması</a:t>
            </a:r>
          </a:p>
          <a:p>
            <a:pPr algn="just"/>
            <a:endParaRPr lang="tr-TR" sz="1600" b="1" u="sng" dirty="0">
              <a:solidFill>
                <a:schemeClr val="accent3">
                  <a:lumMod val="75000"/>
                </a:schemeClr>
              </a:solidFill>
            </a:endParaRPr>
          </a:p>
          <a:p>
            <a:pPr algn="just"/>
            <a:r>
              <a:rPr lang="tr-TR" sz="1600" dirty="0" smtClean="0"/>
              <a:t>24 </a:t>
            </a:r>
            <a:r>
              <a:rPr lang="tr-TR" sz="1600" dirty="0"/>
              <a:t>saatlik sıcaklık okumalarını saklamak istediğimizi </a:t>
            </a:r>
            <a:r>
              <a:rPr lang="tr-TR" sz="1600" dirty="0" smtClean="0"/>
              <a:t>varsayalım. Her </a:t>
            </a:r>
            <a:r>
              <a:rPr lang="tr-TR" sz="1600" dirty="0"/>
              <a:t>bir okuma saklama alanı olarak bir bellek hücresine ihtiyaç </a:t>
            </a:r>
            <a:r>
              <a:rPr lang="tr-TR" sz="1600" dirty="0" smtClean="0"/>
              <a:t>duysun. Dahası</a:t>
            </a:r>
            <a:r>
              <a:rPr lang="tr-TR" sz="1600" dirty="0"/>
              <a:t>, bu okumaları ardışımdaki </a:t>
            </a:r>
            <a:r>
              <a:rPr lang="tr-TR" sz="1600" dirty="0" smtClean="0"/>
              <a:t>(sıralamadaki)pozisyonlarına göre tanımlamak </a:t>
            </a:r>
            <a:r>
              <a:rPr lang="tr-TR" sz="1600" dirty="0"/>
              <a:t>isteyelim. </a:t>
            </a:r>
            <a:endParaRPr lang="tr-TR" sz="1600" dirty="0" smtClean="0"/>
          </a:p>
          <a:p>
            <a:pPr algn="just"/>
            <a:endParaRPr lang="tr-TR" sz="1600" dirty="0"/>
          </a:p>
          <a:p>
            <a:pPr algn="just"/>
            <a:r>
              <a:rPr lang="tr-TR" sz="1600" dirty="0" smtClean="0"/>
              <a:t>Böylece </a:t>
            </a:r>
            <a:r>
              <a:rPr lang="tr-TR" sz="1600" dirty="0"/>
              <a:t>birinci ya da beşinci okumaya direk </a:t>
            </a:r>
            <a:r>
              <a:rPr lang="tr-TR" sz="1600" dirty="0" smtClean="0"/>
              <a:t>olarak ulaşabilmek </a:t>
            </a:r>
            <a:r>
              <a:rPr lang="tr-TR" sz="1600" dirty="0"/>
              <a:t>isteyelim. Kısaca, sıralamayı bir boyutlu diziymiş gibi </a:t>
            </a:r>
            <a:r>
              <a:rPr lang="tr-TR" sz="1600" dirty="0" smtClean="0"/>
              <a:t>değiştirmek isteyelim.</a:t>
            </a:r>
          </a:p>
        </p:txBody>
      </p:sp>
    </p:spTree>
    <p:extLst>
      <p:ext uri="{BB962C8B-B14F-4D97-AF65-F5344CB8AC3E}">
        <p14:creationId xmlns:p14="http://schemas.microsoft.com/office/powerpoint/2010/main" val="22710342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699542"/>
            <a:ext cx="7105212" cy="3384376"/>
          </a:xfrm>
          <a:prstGeom prst="rect">
            <a:avLst/>
          </a:prstGeom>
        </p:spPr>
      </p:pic>
      <p:sp>
        <p:nvSpPr>
          <p:cNvPr id="5" name="Dikdörtgen 4"/>
          <p:cNvSpPr/>
          <p:nvPr/>
        </p:nvSpPr>
        <p:spPr>
          <a:xfrm>
            <a:off x="1115616" y="309354"/>
            <a:ext cx="191590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tr-TR" dirty="0" err="1">
                <a:solidFill>
                  <a:srgbClr val="80FFFF"/>
                </a:solidFill>
                <a:latin typeface="LucidaSansTypewriterStd"/>
              </a:rPr>
              <a:t>int</a:t>
            </a:r>
            <a:r>
              <a:rPr lang="tr-TR" dirty="0">
                <a:solidFill>
                  <a:srgbClr val="80FFFF"/>
                </a:solidFill>
                <a:latin typeface="LucidaSansTypewriterStd"/>
              </a:rPr>
              <a:t> </a:t>
            </a:r>
            <a:r>
              <a:rPr lang="tr-TR" dirty="0" err="1">
                <a:solidFill>
                  <a:srgbClr val="000000"/>
                </a:solidFill>
                <a:latin typeface="LucidaSansTypewriterStd"/>
              </a:rPr>
              <a:t>Readings</a:t>
            </a:r>
            <a:r>
              <a:rPr lang="tr-TR" dirty="0">
                <a:solidFill>
                  <a:srgbClr val="000000"/>
                </a:solidFill>
                <a:latin typeface="LucidaSansTypewriterStd"/>
              </a:rPr>
              <a:t>[24];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3924675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395536" y="1347614"/>
            <a:ext cx="871296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tr-TR" sz="1600" b="1" u="sng" dirty="0">
                <a:solidFill>
                  <a:schemeClr val="accent3">
                    <a:lumMod val="75000"/>
                  </a:schemeClr>
                </a:solidFill>
              </a:rPr>
              <a:t>Birleşiklerin </a:t>
            </a:r>
            <a:r>
              <a:rPr lang="tr-TR" sz="1600" b="1" u="sng" dirty="0" smtClean="0">
                <a:solidFill>
                  <a:schemeClr val="accent3">
                    <a:lumMod val="75000"/>
                  </a:schemeClr>
                </a:solidFill>
              </a:rPr>
              <a:t>Saklanması</a:t>
            </a:r>
          </a:p>
          <a:p>
            <a:pPr algn="just"/>
            <a:endParaRPr lang="tr-TR" sz="1600" b="1" u="sng" dirty="0">
              <a:solidFill>
                <a:schemeClr val="accent3">
                  <a:lumMod val="75000"/>
                </a:schemeClr>
              </a:solidFill>
            </a:endParaRPr>
          </a:p>
          <a:p>
            <a:pPr algn="just"/>
            <a:r>
              <a:rPr lang="tr-TR" sz="1600" dirty="0"/>
              <a:t>Üç adet alana sahip bir </a:t>
            </a:r>
            <a:r>
              <a:rPr lang="tr-TR" sz="1600" b="1" i="1" dirty="0" err="1"/>
              <a:t>Employee</a:t>
            </a:r>
            <a:r>
              <a:rPr lang="tr-TR" sz="1600" dirty="0"/>
              <a:t> isimli bir birleşik yapısı saklamak </a:t>
            </a:r>
            <a:r>
              <a:rPr lang="tr-TR" sz="1600" dirty="0" smtClean="0"/>
              <a:t>istediğimizi varsayalım</a:t>
            </a:r>
            <a:r>
              <a:rPr lang="tr-TR" sz="1600" b="1" dirty="0"/>
              <a:t>: </a:t>
            </a:r>
            <a:r>
              <a:rPr lang="tr-TR" sz="1600" dirty="0"/>
              <a:t>karakter dizisi tipindeki Name, tam sayı tipindeki </a:t>
            </a:r>
            <a:r>
              <a:rPr lang="tr-TR" sz="1600" b="1" i="1" dirty="0"/>
              <a:t>Age</a:t>
            </a:r>
            <a:r>
              <a:rPr lang="tr-TR" sz="1600" dirty="0"/>
              <a:t> </a:t>
            </a:r>
            <a:r>
              <a:rPr lang="tr-TR" sz="1600" dirty="0" smtClean="0"/>
              <a:t>ve ondalık </a:t>
            </a:r>
            <a:r>
              <a:rPr lang="tr-TR" sz="1600" dirty="0"/>
              <a:t>tipindeki </a:t>
            </a:r>
            <a:r>
              <a:rPr lang="tr-TR" sz="1600" b="1" i="1" dirty="0" err="1"/>
              <a:t>SkillRating</a:t>
            </a:r>
            <a:r>
              <a:rPr lang="tr-TR" sz="1600" dirty="0"/>
              <a:t>. </a:t>
            </a:r>
            <a:endParaRPr lang="tr-TR" sz="1600" dirty="0" smtClean="0"/>
          </a:p>
          <a:p>
            <a:pPr algn="just"/>
            <a:endParaRPr lang="tr-TR" sz="1600" dirty="0"/>
          </a:p>
          <a:p>
            <a:pPr algn="just"/>
            <a:r>
              <a:rPr lang="tr-TR" sz="1600" dirty="0" smtClean="0"/>
              <a:t>Eğer </a:t>
            </a:r>
            <a:r>
              <a:rPr lang="tr-TR" sz="1600" dirty="0"/>
              <a:t>her bir alan için gerekli bellek </a:t>
            </a:r>
            <a:r>
              <a:rPr lang="tr-TR" sz="1600" dirty="0" smtClean="0"/>
              <a:t>hücresinin sayısı </a:t>
            </a:r>
            <a:r>
              <a:rPr lang="tr-TR" sz="1600" dirty="0"/>
              <a:t>sabit ise, birleşiği ardışık hücre blokları içerisinde saklayabiliriz.</a:t>
            </a:r>
          </a:p>
        </p:txBody>
      </p:sp>
    </p:spTree>
    <p:extLst>
      <p:ext uri="{BB962C8B-B14F-4D97-AF65-F5344CB8AC3E}">
        <p14:creationId xmlns:p14="http://schemas.microsoft.com/office/powerpoint/2010/main" val="19997992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195486"/>
            <a:ext cx="5021784" cy="4608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3242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395536" y="1059582"/>
            <a:ext cx="849694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1600" b="1" u="sng" dirty="0">
                <a:solidFill>
                  <a:schemeClr val="accent3">
                    <a:lumMod val="75000"/>
                  </a:schemeClr>
                </a:solidFill>
              </a:rPr>
              <a:t>Listelerin Saklanması</a:t>
            </a:r>
          </a:p>
          <a:p>
            <a:r>
              <a:rPr lang="tr-TR" sz="1600" dirty="0" smtClean="0"/>
              <a:t>Bir </a:t>
            </a:r>
            <a:r>
              <a:rPr lang="tr-TR" sz="1600" dirty="0"/>
              <a:t>strateji tüm listeyi ardışık adreslerde tek bir bellek hücreleri </a:t>
            </a:r>
            <a:r>
              <a:rPr lang="tr-TR" sz="1600" dirty="0" smtClean="0"/>
              <a:t>bloğu içerisinde saklamaktır</a:t>
            </a:r>
            <a:r>
              <a:rPr lang="tr-TR" sz="1600" dirty="0"/>
              <a:t>.</a:t>
            </a:r>
          </a:p>
        </p:txBody>
      </p:sp>
      <p:pic>
        <p:nvPicPr>
          <p:cNvPr id="5" name="Resim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779662"/>
            <a:ext cx="6583748" cy="2448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4884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2" y="1059582"/>
            <a:ext cx="6048672" cy="2826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7210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395536" y="627534"/>
            <a:ext cx="849694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tr-TR" sz="1600" b="1" u="sng" dirty="0" err="1">
                <a:solidFill>
                  <a:schemeClr val="accent3">
                    <a:lumMod val="75000"/>
                  </a:schemeClr>
                </a:solidFill>
              </a:rPr>
              <a:t>Yığıtların</a:t>
            </a:r>
            <a:r>
              <a:rPr lang="tr-TR" sz="1600" b="1" u="sng" dirty="0">
                <a:solidFill>
                  <a:schemeClr val="accent3">
                    <a:lumMod val="75000"/>
                  </a:schemeClr>
                </a:solidFill>
              </a:rPr>
              <a:t> ve Kuyrukların Saklanması</a:t>
            </a:r>
          </a:p>
          <a:p>
            <a:pPr algn="just"/>
            <a:r>
              <a:rPr lang="tr-TR" sz="1600" dirty="0" err="1"/>
              <a:t>Yığıt</a:t>
            </a:r>
            <a:r>
              <a:rPr lang="tr-TR" sz="1600" dirty="0"/>
              <a:t> ve kuyrukları saklayabilmek için genellikle bitişik listeye benzer bir </a:t>
            </a:r>
            <a:r>
              <a:rPr lang="tr-TR" sz="1600" dirty="0" smtClean="0"/>
              <a:t>organizasyon kullanılır</a:t>
            </a:r>
            <a:r>
              <a:rPr lang="tr-TR" sz="1600" dirty="0"/>
              <a:t>.</a:t>
            </a:r>
          </a:p>
        </p:txBody>
      </p:sp>
      <p:pic>
        <p:nvPicPr>
          <p:cNvPr id="5" name="Resim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334620"/>
            <a:ext cx="5616624" cy="28241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8124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843558"/>
            <a:ext cx="7310749" cy="3456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7854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52" y="123478"/>
            <a:ext cx="4752528" cy="48821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0477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411510"/>
            <a:ext cx="6912768" cy="4367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9098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yagram 3"/>
          <p:cNvGraphicFramePr/>
          <p:nvPr>
            <p:extLst>
              <p:ext uri="{D42A27DB-BD31-4B8C-83A1-F6EECF244321}">
                <p14:modId xmlns:p14="http://schemas.microsoft.com/office/powerpoint/2010/main" val="4136659017"/>
              </p:ext>
            </p:extLst>
          </p:nvPr>
        </p:nvGraphicFramePr>
        <p:xfrm>
          <a:off x="1259632" y="195486"/>
          <a:ext cx="7128792" cy="47525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6029414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7273E9C-8588-411A-8DF1-A26EF3D1D26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graphicEl>
                                              <a:dgm id="{67273E9C-8588-411A-8DF1-A26EF3D1D26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graphicEl>
                                              <a:dgm id="{67273E9C-8588-411A-8DF1-A26EF3D1D26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graphicEl>
                                              <a:dgm id="{67273E9C-8588-411A-8DF1-A26EF3D1D26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467AA055-2F32-4B49-A121-F192D63D47F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graphicEl>
                                              <a:dgm id="{467AA055-2F32-4B49-A121-F192D63D47F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graphicEl>
                                              <a:dgm id="{467AA055-2F32-4B49-A121-F192D63D47F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graphicEl>
                                              <a:dgm id="{467AA055-2F32-4B49-A121-F192D63D47F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CE5D484-629A-438E-A489-5C86A968ACE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graphicEl>
                                              <a:dgm id="{ACE5D484-629A-438E-A489-5C86A968ACE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graphicEl>
                                              <a:dgm id="{ACE5D484-629A-438E-A489-5C86A968ACE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graphicEl>
                                              <a:dgm id="{ACE5D484-629A-438E-A489-5C86A968ACE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843188A1-18FC-4DBC-8EA2-40CCB794100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>
                                            <p:graphicEl>
                                              <a:dgm id="{843188A1-18FC-4DBC-8EA2-40CCB794100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graphicEl>
                                              <a:dgm id="{843188A1-18FC-4DBC-8EA2-40CCB794100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graphicEl>
                                              <a:dgm id="{843188A1-18FC-4DBC-8EA2-40CCB794100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CAB429B7-F675-4663-977A-DD2612BED07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">
                                            <p:graphicEl>
                                              <a:dgm id="{CAB429B7-F675-4663-977A-DD2612BED07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>
                                            <p:graphicEl>
                                              <a:dgm id="{CAB429B7-F675-4663-977A-DD2612BED07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>
                                            <p:graphicEl>
                                              <a:dgm id="{CAB429B7-F675-4663-977A-DD2612BED07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62368AF-0BD8-45A1-9C1B-748AEC3BB4B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">
                                            <p:graphicEl>
                                              <a:dgm id="{D62368AF-0BD8-45A1-9C1B-748AEC3BB4B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">
                                            <p:graphicEl>
                                              <a:dgm id="{D62368AF-0BD8-45A1-9C1B-748AEC3BB4B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">
                                            <p:graphicEl>
                                              <a:dgm id="{D62368AF-0BD8-45A1-9C1B-748AEC3BB4B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104D8CEC-A0EE-4F65-B2C6-9E9FF134956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">
                                            <p:graphicEl>
                                              <a:dgm id="{104D8CEC-A0EE-4F65-B2C6-9E9FF134956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">
                                            <p:graphicEl>
                                              <a:dgm id="{104D8CEC-A0EE-4F65-B2C6-9E9FF134956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">
                                            <p:graphicEl>
                                              <a:dgm id="{104D8CEC-A0EE-4F65-B2C6-9E9FF134956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960280E-6147-4563-B53C-599A4B2B5E3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4">
                                            <p:graphicEl>
                                              <a:dgm id="{A960280E-6147-4563-B53C-599A4B2B5E3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">
                                            <p:graphicEl>
                                              <a:dgm id="{A960280E-6147-4563-B53C-599A4B2B5E3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">
                                            <p:graphicEl>
                                              <a:dgm id="{A960280E-6147-4563-B53C-599A4B2B5E3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489544D-CD56-48B2-8148-9D58A4736F5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4">
                                            <p:graphicEl>
                                              <a:dgm id="{A489544D-CD56-48B2-8148-9D58A4736F5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">
                                            <p:graphicEl>
                                              <a:dgm id="{A489544D-CD56-48B2-8148-9D58A4736F5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">
                                            <p:graphicEl>
                                              <a:dgm id="{A489544D-CD56-48B2-8148-9D58A4736F5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89572444-16C7-47EC-A40E-31DC761D99E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4">
                                            <p:graphicEl>
                                              <a:dgm id="{89572444-16C7-47EC-A40E-31DC761D99E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4">
                                            <p:graphicEl>
                                              <a:dgm id="{89572444-16C7-47EC-A40E-31DC761D99E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4">
                                            <p:graphicEl>
                                              <a:dgm id="{89572444-16C7-47EC-A40E-31DC761D99E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Dgm bld="one"/>
        </p:bldSub>
      </p:bldGraphic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395536" y="555526"/>
            <a:ext cx="871296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tr-TR" sz="1600" b="1" u="sng" dirty="0">
                <a:solidFill>
                  <a:schemeClr val="accent3">
                    <a:lumMod val="75000"/>
                  </a:schemeClr>
                </a:solidFill>
              </a:rPr>
              <a:t>İkili Ağaçların Saklanması</a:t>
            </a:r>
          </a:p>
          <a:p>
            <a:pPr algn="just"/>
            <a:r>
              <a:rPr lang="tr-TR" sz="1600" dirty="0"/>
              <a:t>Ağaç veri yapısının saklanma tekniklerinin tartışılması amacıyla, ilgimizi </a:t>
            </a:r>
            <a:r>
              <a:rPr lang="tr-TR" sz="1600" dirty="0" smtClean="0"/>
              <a:t>sadece her </a:t>
            </a:r>
            <a:r>
              <a:rPr lang="tr-TR" sz="1600" dirty="0"/>
              <a:t>bir </a:t>
            </a:r>
            <a:r>
              <a:rPr lang="tr-TR" sz="1600" dirty="0" smtClean="0"/>
              <a:t>düğümü </a:t>
            </a:r>
            <a:r>
              <a:rPr lang="tr-TR" sz="1600" dirty="0"/>
              <a:t>en fazla iki çocuğa sahip olan ikili ağaçlar ile sınırlandırıyoruz.</a:t>
            </a:r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1923678"/>
            <a:ext cx="7158683" cy="1584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1801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195486"/>
            <a:ext cx="6656739" cy="4608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1801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395536" y="516617"/>
            <a:ext cx="871296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tr-TR" sz="1600" b="1" u="sng" dirty="0">
                <a:solidFill>
                  <a:schemeClr val="accent3">
                    <a:lumMod val="75000"/>
                  </a:schemeClr>
                </a:solidFill>
              </a:rPr>
              <a:t>Veri Yapılarının Saklanması</a:t>
            </a:r>
            <a:endParaRPr lang="tr-TR" sz="1600" u="sng" dirty="0" smtClean="0">
              <a:solidFill>
                <a:schemeClr val="accent3">
                  <a:lumMod val="75000"/>
                </a:schemeClr>
              </a:solidFill>
            </a:endParaRPr>
          </a:p>
          <a:p>
            <a:pPr algn="just"/>
            <a:r>
              <a:rPr lang="tr-TR" sz="1600" dirty="0" smtClean="0"/>
              <a:t>İki boyutlu bir </a:t>
            </a:r>
            <a:r>
              <a:rPr lang="tr-TR" sz="1600" dirty="0"/>
              <a:t>dizi aslında iki boyutlu dikdörtgen blok olarak saklanmamakta ve bir liste </a:t>
            </a:r>
            <a:r>
              <a:rPr lang="tr-TR" sz="1600" dirty="0" smtClean="0"/>
              <a:t>ya da </a:t>
            </a:r>
            <a:r>
              <a:rPr lang="tr-TR" sz="1600" dirty="0"/>
              <a:t>ağaç büyük bir bellek alanına yayılmış ufak parçalardan oluşmamaktadır.</a:t>
            </a:r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419622"/>
            <a:ext cx="4752528" cy="3312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8556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67544" y="51470"/>
            <a:ext cx="8229600" cy="720080"/>
          </a:xfrm>
        </p:spPr>
        <p:txBody>
          <a:bodyPr>
            <a:normAutofit/>
          </a:bodyPr>
          <a:lstStyle/>
          <a:p>
            <a:r>
              <a:rPr lang="tr-TR" sz="3200" b="1" dirty="0" smtClean="0">
                <a:solidFill>
                  <a:srgbClr val="CC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KISA BİR DURUM ÇALIŞMASI</a:t>
            </a:r>
            <a:endParaRPr lang="tr-TR" sz="3200" dirty="0">
              <a:solidFill>
                <a:srgbClr val="CC99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Dikdörtgen 2"/>
          <p:cNvSpPr/>
          <p:nvPr/>
        </p:nvSpPr>
        <p:spPr>
          <a:xfrm>
            <a:off x="395536" y="1032287"/>
            <a:ext cx="871296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tr-TR" sz="1600" dirty="0"/>
              <a:t>Bir isim listesinin alfabetik olarak saklanması işlemini düşünelim. Bu </a:t>
            </a:r>
            <a:r>
              <a:rPr lang="tr-TR" sz="1600" dirty="0" smtClean="0"/>
              <a:t>liste üzerinde gerçekleştirilecek </a:t>
            </a:r>
            <a:r>
              <a:rPr lang="tr-TR" sz="1600" dirty="0"/>
              <a:t>işlemlerin aşağıdakiler olmasını tahminleriz: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tr-TR" sz="1600" dirty="0"/>
              <a:t>Bir girdinin varlığını </a:t>
            </a:r>
            <a:r>
              <a:rPr lang="tr-TR" sz="1600" i="1" dirty="0"/>
              <a:t>ara</a:t>
            </a:r>
            <a:r>
              <a:rPr lang="tr-TR" sz="1600" dirty="0"/>
              <a:t>,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tr-TR" sz="1600" dirty="0"/>
              <a:t>Listeyi alfabetik olarak </a:t>
            </a:r>
            <a:r>
              <a:rPr lang="tr-TR" sz="1600" i="1" dirty="0"/>
              <a:t>yazdır </a:t>
            </a:r>
            <a:r>
              <a:rPr lang="tr-TR" sz="1600" dirty="0"/>
              <a:t>ve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tr-TR" sz="1600" dirty="0"/>
              <a:t>Yeni girdiyi </a:t>
            </a:r>
            <a:r>
              <a:rPr lang="tr-TR" sz="1600" i="1" dirty="0" smtClean="0"/>
              <a:t>ekle.</a:t>
            </a:r>
            <a:endParaRPr lang="tr-TR" sz="1600" dirty="0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2" y="2499742"/>
            <a:ext cx="6154330" cy="2280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7123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411510"/>
            <a:ext cx="6554292" cy="38164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1535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267494"/>
            <a:ext cx="6120680" cy="4392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1681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699542"/>
          </a:xfrm>
        </p:spPr>
        <p:txBody>
          <a:bodyPr>
            <a:noAutofit/>
          </a:bodyPr>
          <a:lstStyle/>
          <a:p>
            <a:r>
              <a:rPr lang="tr-TR" sz="3200" b="1" dirty="0" smtClean="0">
                <a:solidFill>
                  <a:srgbClr val="CC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ÖZELLEŞTİRİLMİŞ VERİ TİPLERİ</a:t>
            </a:r>
            <a:endParaRPr lang="tr-TR" sz="3200" dirty="0">
              <a:solidFill>
                <a:srgbClr val="CC99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Dikdörtgen 2"/>
          <p:cNvSpPr/>
          <p:nvPr/>
        </p:nvSpPr>
        <p:spPr>
          <a:xfrm>
            <a:off x="395536" y="771545"/>
            <a:ext cx="8712968" cy="38164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tr-TR" sz="1600" b="1" u="sng" dirty="0">
                <a:solidFill>
                  <a:schemeClr val="accent3">
                    <a:lumMod val="75000"/>
                  </a:schemeClr>
                </a:solidFill>
              </a:rPr>
              <a:t>Kullanıcı-Tanımlı Veri Tipleri</a:t>
            </a:r>
          </a:p>
          <a:p>
            <a:pPr algn="just"/>
            <a:r>
              <a:rPr lang="tr-TR" sz="1600" dirty="0"/>
              <a:t>Programlama dillinde basit tiplerin dışında veri tipleri de </a:t>
            </a:r>
            <a:r>
              <a:rPr lang="tr-TR" sz="1600" dirty="0" smtClean="0"/>
              <a:t>destekleniyorsa bir </a:t>
            </a:r>
            <a:r>
              <a:rPr lang="tr-TR" sz="1600" dirty="0"/>
              <a:t>algoritmayı ifade etmek daha </a:t>
            </a:r>
            <a:r>
              <a:rPr lang="tr-TR" sz="1600" dirty="0" smtClean="0"/>
              <a:t>kolaydır. Bu </a:t>
            </a:r>
            <a:r>
              <a:rPr lang="tr-TR" sz="1600" dirty="0"/>
              <a:t>“ev yapımı” veri tiplerinin en basit örneği kullanıcı-tanımlı veri tipleri olarak bilinmektedir. </a:t>
            </a:r>
            <a:r>
              <a:rPr lang="tr-TR" sz="1600" b="1" dirty="0" smtClean="0"/>
              <a:t>Kullanıcı-tanımlı veri </a:t>
            </a:r>
            <a:r>
              <a:rPr lang="tr-TR" sz="1600" b="1" dirty="0"/>
              <a:t>tipleri (User-</a:t>
            </a:r>
            <a:r>
              <a:rPr lang="tr-TR" sz="1600" b="1" dirty="0" err="1"/>
              <a:t>defined</a:t>
            </a:r>
            <a:r>
              <a:rPr lang="tr-TR" sz="1600" b="1" dirty="0"/>
              <a:t> data </a:t>
            </a:r>
            <a:r>
              <a:rPr lang="tr-TR" sz="1600" b="1" dirty="0" err="1"/>
              <a:t>types</a:t>
            </a:r>
            <a:r>
              <a:rPr lang="tr-TR" sz="1600" b="1" dirty="0"/>
              <a:t>) </a:t>
            </a:r>
            <a:r>
              <a:rPr lang="tr-TR" sz="1600" dirty="0"/>
              <a:t>aslında basit tiplerin tek bir </a:t>
            </a:r>
            <a:r>
              <a:rPr lang="tr-TR" sz="1600" dirty="0" smtClean="0"/>
              <a:t>isim altında </a:t>
            </a:r>
            <a:r>
              <a:rPr lang="tr-TR" sz="1600" dirty="0"/>
              <a:t>kümelenmesidir</a:t>
            </a:r>
            <a:r>
              <a:rPr lang="tr-TR" sz="1600" dirty="0" smtClean="0"/>
              <a:t>.</a:t>
            </a:r>
          </a:p>
          <a:p>
            <a:pPr algn="just"/>
            <a:endParaRPr lang="tr-TR" sz="1400" dirty="0"/>
          </a:p>
          <a:p>
            <a:pPr algn="just"/>
            <a:r>
              <a:rPr lang="tr-TR" sz="1400" dirty="0" err="1"/>
              <a:t>struct</a:t>
            </a:r>
            <a:endParaRPr lang="tr-TR" sz="1400" dirty="0"/>
          </a:p>
          <a:p>
            <a:pPr algn="just"/>
            <a:r>
              <a:rPr lang="tr-TR" sz="1400" dirty="0"/>
              <a:t>{</a:t>
            </a:r>
          </a:p>
          <a:p>
            <a:pPr algn="just"/>
            <a:r>
              <a:rPr lang="tr-TR" sz="1400" dirty="0" err="1"/>
              <a:t>char</a:t>
            </a:r>
            <a:r>
              <a:rPr lang="tr-TR" sz="1400" dirty="0"/>
              <a:t> Name[25];</a:t>
            </a:r>
          </a:p>
          <a:p>
            <a:pPr algn="just"/>
            <a:r>
              <a:rPr lang="tr-TR" sz="1400" dirty="0" err="1"/>
              <a:t>int</a:t>
            </a:r>
            <a:r>
              <a:rPr lang="tr-TR" sz="1400" dirty="0"/>
              <a:t> Age;</a:t>
            </a:r>
          </a:p>
          <a:p>
            <a:pPr algn="just"/>
            <a:r>
              <a:rPr lang="tr-TR" sz="1400" dirty="0" err="1"/>
              <a:t>float</a:t>
            </a:r>
            <a:r>
              <a:rPr lang="tr-TR" sz="1400" dirty="0"/>
              <a:t> </a:t>
            </a:r>
            <a:r>
              <a:rPr lang="tr-TR" sz="1400" dirty="0" err="1"/>
              <a:t>SkillRating</a:t>
            </a:r>
            <a:r>
              <a:rPr lang="tr-TR" sz="1400" dirty="0"/>
              <a:t>;</a:t>
            </a:r>
          </a:p>
          <a:p>
            <a:pPr algn="just"/>
            <a:r>
              <a:rPr lang="tr-TR" sz="1400" dirty="0"/>
              <a:t>} </a:t>
            </a:r>
            <a:r>
              <a:rPr lang="tr-TR" sz="1400" dirty="0" err="1"/>
              <a:t>Employee</a:t>
            </a:r>
            <a:r>
              <a:rPr lang="tr-TR" sz="1400" dirty="0"/>
              <a:t>;</a:t>
            </a:r>
            <a:endParaRPr lang="tr-TR" sz="1400" dirty="0" smtClean="0"/>
          </a:p>
          <a:p>
            <a:pPr algn="just"/>
            <a:endParaRPr lang="tr-TR" sz="1600" dirty="0"/>
          </a:p>
          <a:p>
            <a:pPr algn="just"/>
            <a:r>
              <a:rPr lang="tr-TR" sz="1600" b="1" u="sng" dirty="0">
                <a:solidFill>
                  <a:schemeClr val="accent3">
                    <a:lumMod val="75000"/>
                  </a:schemeClr>
                </a:solidFill>
              </a:rPr>
              <a:t>Soyut Veri Tipleri </a:t>
            </a:r>
            <a:endParaRPr lang="tr-TR" sz="1600" b="1" u="sng" dirty="0" smtClean="0">
              <a:solidFill>
                <a:schemeClr val="accent3">
                  <a:lumMod val="75000"/>
                </a:schemeClr>
              </a:solidFill>
            </a:endParaRPr>
          </a:p>
          <a:p>
            <a:pPr algn="just"/>
            <a:r>
              <a:rPr lang="nn-NO" sz="1600" dirty="0" smtClean="0"/>
              <a:t>Bir </a:t>
            </a:r>
            <a:r>
              <a:rPr lang="nn-NO" sz="1600" b="1" dirty="0"/>
              <a:t>soyut veri tipi (Abstract Data Type-ADT) (SVT) </a:t>
            </a:r>
            <a:r>
              <a:rPr lang="nn-NO" sz="1600" dirty="0"/>
              <a:t>hem veri (</a:t>
            </a:r>
            <a:r>
              <a:rPr lang="nn-NO" sz="1600" dirty="0" smtClean="0"/>
              <a:t>gösterim)</a:t>
            </a:r>
            <a:r>
              <a:rPr lang="tr-TR" sz="1600" dirty="0" smtClean="0"/>
              <a:t> hem </a:t>
            </a:r>
            <a:r>
              <a:rPr lang="tr-TR" sz="1600" dirty="0"/>
              <a:t>de fonksiyonlar </a:t>
            </a:r>
            <a:r>
              <a:rPr lang="tr-TR" sz="1600" dirty="0" smtClean="0"/>
              <a:t>(davranış</a:t>
            </a:r>
            <a:r>
              <a:rPr lang="tr-TR" sz="1600" dirty="0"/>
              <a:t>) içeren kullanıcı-tanımlı bir veri tipidir.</a:t>
            </a:r>
          </a:p>
        </p:txBody>
      </p:sp>
    </p:spTree>
    <p:extLst>
      <p:ext uri="{BB962C8B-B14F-4D97-AF65-F5344CB8AC3E}">
        <p14:creationId xmlns:p14="http://schemas.microsoft.com/office/powerpoint/2010/main" val="864007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67544" y="18841"/>
            <a:ext cx="8229600" cy="709587"/>
          </a:xfrm>
        </p:spPr>
        <p:txBody>
          <a:bodyPr>
            <a:normAutofit/>
          </a:bodyPr>
          <a:lstStyle/>
          <a:p>
            <a:r>
              <a:rPr lang="tr-TR" sz="3200" b="1" dirty="0" smtClean="0">
                <a:solidFill>
                  <a:srgbClr val="CC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SINIFLAR VE NESNELER</a:t>
            </a:r>
            <a:endParaRPr lang="tr-TR" sz="3200" dirty="0">
              <a:solidFill>
                <a:srgbClr val="CC99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Dikdörtgen 2"/>
          <p:cNvSpPr/>
          <p:nvPr/>
        </p:nvSpPr>
        <p:spPr>
          <a:xfrm>
            <a:off x="395536" y="1851670"/>
            <a:ext cx="871296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tr-TR" sz="1600" dirty="0"/>
              <a:t>Her bir nesne başka nesneler tarafından </a:t>
            </a:r>
            <a:r>
              <a:rPr lang="tr-TR" sz="1600" dirty="0" smtClean="0"/>
              <a:t>aldığı mesajlara </a:t>
            </a:r>
            <a:r>
              <a:rPr lang="tr-TR" sz="1600" dirty="0"/>
              <a:t>cevap veren bir varlıktır. </a:t>
            </a:r>
            <a:endParaRPr lang="tr-TR" sz="1600" dirty="0" smtClean="0"/>
          </a:p>
          <a:p>
            <a:pPr algn="just"/>
            <a:endParaRPr lang="tr-TR" sz="1600" dirty="0"/>
          </a:p>
          <a:p>
            <a:pPr algn="just"/>
            <a:r>
              <a:rPr lang="tr-TR" sz="1600" dirty="0" smtClean="0"/>
              <a:t>Nesneler </a:t>
            </a:r>
            <a:r>
              <a:rPr lang="tr-TR" sz="1600" dirty="0"/>
              <a:t>sınıflar olarak bilinen </a:t>
            </a:r>
            <a:r>
              <a:rPr lang="tr-TR" sz="1600" dirty="0" smtClean="0"/>
              <a:t>taslaklar tarafından tanımlanmaktadır. </a:t>
            </a:r>
          </a:p>
          <a:p>
            <a:pPr algn="just"/>
            <a:endParaRPr lang="tr-TR" sz="1600" dirty="0"/>
          </a:p>
          <a:p>
            <a:pPr algn="just"/>
            <a:r>
              <a:rPr lang="tr-TR" sz="1600" dirty="0" smtClean="0"/>
              <a:t>Birçok </a:t>
            </a:r>
            <a:r>
              <a:rPr lang="tr-TR" sz="1600" dirty="0"/>
              <a:t>açıdan, bu sınıflar soyut veri tiplerinin (örneklerine nesne </a:t>
            </a:r>
            <a:r>
              <a:rPr lang="tr-TR" sz="1600" dirty="0" smtClean="0"/>
              <a:t>denen) tanımlarıdır</a:t>
            </a:r>
            <a:r>
              <a:rPr lang="tr-TR" sz="16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791724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339502"/>
            <a:ext cx="5112568" cy="41934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6171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67544" y="51470"/>
            <a:ext cx="8229600" cy="709587"/>
          </a:xfrm>
        </p:spPr>
        <p:txBody>
          <a:bodyPr>
            <a:normAutofit/>
          </a:bodyPr>
          <a:lstStyle/>
          <a:p>
            <a:r>
              <a:rPr lang="tr-TR" sz="3200" b="1" dirty="0" smtClean="0">
                <a:solidFill>
                  <a:srgbClr val="CC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MAKİNE DİLİNDE İŞARETÇİLER</a:t>
            </a:r>
            <a:endParaRPr lang="tr-TR" sz="3200" dirty="0">
              <a:solidFill>
                <a:srgbClr val="CC99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699542"/>
            <a:ext cx="6480720" cy="42324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1921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3"/>
          <p:cNvSpPr>
            <a:spLocks noGrp="1"/>
          </p:cNvSpPr>
          <p:nvPr>
            <p:ph type="ctrTitle"/>
          </p:nvPr>
        </p:nvSpPr>
        <p:spPr>
          <a:xfrm>
            <a:off x="683568" y="1419623"/>
            <a:ext cx="7772400" cy="792087"/>
          </a:xfrm>
        </p:spPr>
        <p:txBody>
          <a:bodyPr>
            <a:noAutofit/>
          </a:bodyPr>
          <a:lstStyle/>
          <a:p>
            <a:r>
              <a:rPr lang="tr-TR" sz="5400" b="1" dirty="0" smtClean="0">
                <a:solidFill>
                  <a:srgbClr val="CC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BÖLÜM 8</a:t>
            </a:r>
            <a:endParaRPr lang="tr-TR" sz="5400" dirty="0">
              <a:solidFill>
                <a:srgbClr val="CC99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Alt Başlık 4"/>
          <p:cNvSpPr>
            <a:spLocks noGrp="1"/>
          </p:cNvSpPr>
          <p:nvPr>
            <p:ph type="subTitle" idx="1"/>
          </p:nvPr>
        </p:nvSpPr>
        <p:spPr>
          <a:xfrm>
            <a:off x="1369368" y="2067694"/>
            <a:ext cx="6400800" cy="771401"/>
          </a:xfrm>
        </p:spPr>
        <p:txBody>
          <a:bodyPr>
            <a:normAutofit/>
          </a:bodyPr>
          <a:lstStyle/>
          <a:p>
            <a:r>
              <a:rPr lang="tr-TR" sz="4400" b="1" dirty="0" smtClean="0">
                <a:solidFill>
                  <a:srgbClr val="CC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VERİ SOYUTLAMALARI</a:t>
            </a:r>
            <a:endParaRPr lang="tr-TR" sz="4400" dirty="0">
              <a:solidFill>
                <a:srgbClr val="CC99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206211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339502"/>
            <a:ext cx="7103166" cy="4392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82128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648072"/>
          </a:xfrm>
        </p:spPr>
        <p:txBody>
          <a:bodyPr>
            <a:noAutofit/>
          </a:bodyPr>
          <a:lstStyle/>
          <a:p>
            <a:r>
              <a:rPr lang="tr-TR" sz="3200" b="1" dirty="0" smtClean="0">
                <a:solidFill>
                  <a:srgbClr val="CC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TEMEL VERİ YAPILARI</a:t>
            </a:r>
            <a:endParaRPr lang="tr-TR" sz="3200" dirty="0">
              <a:solidFill>
                <a:srgbClr val="CC99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Dikdörtgen 3"/>
          <p:cNvSpPr/>
          <p:nvPr/>
        </p:nvSpPr>
        <p:spPr>
          <a:xfrm>
            <a:off x="395536" y="1347614"/>
            <a:ext cx="864096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tr-TR" sz="1600" b="1" u="sng" dirty="0">
                <a:solidFill>
                  <a:schemeClr val="accent3">
                    <a:lumMod val="75000"/>
                  </a:schemeClr>
                </a:solidFill>
              </a:rPr>
              <a:t>Diziler ve Birleşikler</a:t>
            </a:r>
            <a:endParaRPr lang="tr-TR" sz="1600" u="sng" dirty="0" smtClean="0">
              <a:solidFill>
                <a:schemeClr val="accent3">
                  <a:lumMod val="75000"/>
                </a:schemeClr>
              </a:solidFill>
            </a:endParaRPr>
          </a:p>
          <a:p>
            <a:pPr algn="just"/>
            <a:r>
              <a:rPr lang="tr-TR" sz="1600" dirty="0"/>
              <a:t>B</a:t>
            </a:r>
            <a:r>
              <a:rPr lang="tr-TR" sz="1600" dirty="0" smtClean="0"/>
              <a:t>ir </a:t>
            </a:r>
            <a:r>
              <a:rPr lang="tr-TR" sz="1600" b="1" dirty="0"/>
              <a:t>dizi </a:t>
            </a:r>
            <a:r>
              <a:rPr lang="tr-TR" sz="1600" dirty="0"/>
              <a:t>aynı tipten girdilere sahip bir </a:t>
            </a:r>
            <a:r>
              <a:rPr lang="tr-TR" sz="1600" dirty="0" smtClean="0"/>
              <a:t>dikdörtgen veri </a:t>
            </a:r>
            <a:r>
              <a:rPr lang="tr-TR" sz="1600" dirty="0"/>
              <a:t>öbeğidir. </a:t>
            </a:r>
            <a:endParaRPr lang="tr-TR" sz="1600" dirty="0" smtClean="0"/>
          </a:p>
          <a:p>
            <a:pPr algn="just"/>
            <a:endParaRPr lang="tr-TR" sz="1600" dirty="0"/>
          </a:p>
          <a:p>
            <a:pPr algn="just"/>
            <a:r>
              <a:rPr lang="tr-TR" sz="1600" dirty="0" smtClean="0"/>
              <a:t>Dizinin </a:t>
            </a:r>
            <a:r>
              <a:rPr lang="tr-TR" sz="1600" dirty="0"/>
              <a:t>zıttı olarak, bir </a:t>
            </a:r>
            <a:r>
              <a:rPr lang="tr-TR" sz="1600" b="1" dirty="0"/>
              <a:t>bileşik tip</a:t>
            </a:r>
            <a:r>
              <a:rPr lang="tr-TR" sz="1600" dirty="0"/>
              <a:t>in farklı tipte ve boyuttaki veri </a:t>
            </a:r>
            <a:r>
              <a:rPr lang="tr-TR" sz="1600" dirty="0" smtClean="0"/>
              <a:t>öğelerden oluşan </a:t>
            </a:r>
            <a:r>
              <a:rPr lang="tr-TR" sz="1600" dirty="0"/>
              <a:t>bir veri öğeleri bloğu olduğunu hatırlayalım. Bloktaki her bir öğeye </a:t>
            </a:r>
            <a:r>
              <a:rPr lang="tr-TR" sz="1600" b="1" dirty="0" smtClean="0"/>
              <a:t>alan </a:t>
            </a:r>
            <a:r>
              <a:rPr lang="tr-TR" sz="1600" dirty="0" smtClean="0"/>
              <a:t>denmektedir.</a:t>
            </a:r>
          </a:p>
          <a:p>
            <a:pPr algn="just"/>
            <a:endParaRPr lang="tr-TR" sz="1600" dirty="0"/>
          </a:p>
          <a:p>
            <a:pPr algn="just"/>
            <a:r>
              <a:rPr lang="tr-TR" sz="1600" b="1" u="sng" dirty="0">
                <a:solidFill>
                  <a:schemeClr val="accent3">
                    <a:lumMod val="75000"/>
                  </a:schemeClr>
                </a:solidFill>
              </a:rPr>
              <a:t>Listeler, </a:t>
            </a:r>
            <a:r>
              <a:rPr lang="tr-TR" sz="1600" b="1" u="sng" dirty="0" err="1">
                <a:solidFill>
                  <a:schemeClr val="accent3">
                    <a:lumMod val="75000"/>
                  </a:schemeClr>
                </a:solidFill>
              </a:rPr>
              <a:t>Yığıtlar</a:t>
            </a:r>
            <a:r>
              <a:rPr lang="tr-TR" sz="1600" b="1" u="sng" dirty="0">
                <a:solidFill>
                  <a:schemeClr val="accent3">
                    <a:lumMod val="75000"/>
                  </a:schemeClr>
                </a:solidFill>
              </a:rPr>
              <a:t> ve Kuyruklar</a:t>
            </a:r>
          </a:p>
          <a:p>
            <a:pPr algn="just"/>
            <a:r>
              <a:rPr lang="tr-TR" sz="1600" dirty="0"/>
              <a:t>Diğer bir temel veri yapısı ise </a:t>
            </a:r>
            <a:r>
              <a:rPr lang="tr-TR" sz="1600" b="1" dirty="0"/>
              <a:t>liste</a:t>
            </a:r>
            <a:r>
              <a:rPr lang="tr-TR" sz="1600" dirty="0"/>
              <a:t>dir</a:t>
            </a:r>
            <a:r>
              <a:rPr lang="tr-TR" sz="1600" dirty="0" smtClean="0"/>
              <a:t>. </a:t>
            </a:r>
            <a:r>
              <a:rPr lang="tr-TR" sz="1600" dirty="0"/>
              <a:t>Bir listenin başlangıç elemanına listenin </a:t>
            </a:r>
            <a:r>
              <a:rPr lang="tr-TR" sz="1600" b="1" dirty="0" smtClean="0"/>
              <a:t>başı </a:t>
            </a:r>
            <a:r>
              <a:rPr lang="tr-TR" sz="1600" dirty="0" smtClean="0"/>
              <a:t>denir</a:t>
            </a:r>
            <a:r>
              <a:rPr lang="tr-TR" sz="1600" dirty="0"/>
              <a:t>. Listenin son elemanına ise </a:t>
            </a:r>
            <a:r>
              <a:rPr lang="tr-TR" sz="1600" b="1" dirty="0"/>
              <a:t>kuyruk </a:t>
            </a:r>
            <a:r>
              <a:rPr lang="tr-TR" sz="1600" dirty="0"/>
              <a:t>denmektedir.</a:t>
            </a:r>
          </a:p>
        </p:txBody>
      </p:sp>
    </p:spTree>
    <p:extLst>
      <p:ext uri="{BB962C8B-B14F-4D97-AF65-F5344CB8AC3E}">
        <p14:creationId xmlns:p14="http://schemas.microsoft.com/office/powerpoint/2010/main" val="1913483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915566"/>
            <a:ext cx="8128035" cy="2664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1813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395536" y="555526"/>
            <a:ext cx="871296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tr-TR" sz="1600" b="1" u="sng" dirty="0">
                <a:solidFill>
                  <a:schemeClr val="accent3">
                    <a:lumMod val="75000"/>
                  </a:schemeClr>
                </a:solidFill>
              </a:rPr>
              <a:t>Ağaçlar</a:t>
            </a:r>
          </a:p>
          <a:p>
            <a:pPr algn="just"/>
            <a:r>
              <a:rPr lang="tr-TR" sz="1600" dirty="0"/>
              <a:t>Girdilerinin tipik bir şirketin sahip olduğuna benzer bir hiyerarşik </a:t>
            </a:r>
            <a:r>
              <a:rPr lang="tr-TR" sz="1600" dirty="0" smtClean="0"/>
              <a:t>organizasyona sahip </a:t>
            </a:r>
            <a:r>
              <a:rPr lang="tr-TR" sz="1600" dirty="0"/>
              <a:t>olduğu derlemeye bir </a:t>
            </a:r>
            <a:r>
              <a:rPr lang="tr-TR" sz="1600" b="1" dirty="0"/>
              <a:t>ağaç </a:t>
            </a:r>
            <a:r>
              <a:rPr lang="tr-TR" sz="1600" dirty="0" smtClean="0"/>
              <a:t>denir.</a:t>
            </a:r>
            <a:endParaRPr lang="tr-TR" sz="1600" dirty="0"/>
          </a:p>
        </p:txBody>
      </p:sp>
      <p:pic>
        <p:nvPicPr>
          <p:cNvPr id="5" name="Resim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1492439"/>
            <a:ext cx="6264696" cy="31411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3638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267494"/>
            <a:ext cx="6762530" cy="4680520"/>
          </a:xfrm>
        </p:spPr>
      </p:pic>
    </p:spTree>
    <p:extLst>
      <p:ext uri="{BB962C8B-B14F-4D97-AF65-F5344CB8AC3E}">
        <p14:creationId xmlns:p14="http://schemas.microsoft.com/office/powerpoint/2010/main" val="40363902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67544" y="123478"/>
            <a:ext cx="8229600" cy="637579"/>
          </a:xfrm>
        </p:spPr>
        <p:txBody>
          <a:bodyPr>
            <a:noAutofit/>
          </a:bodyPr>
          <a:lstStyle/>
          <a:p>
            <a:r>
              <a:rPr lang="tr-TR" sz="3200" b="1" dirty="0" smtClean="0">
                <a:solidFill>
                  <a:srgbClr val="CC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İLGİLİ KAVRAMLAR</a:t>
            </a:r>
            <a:endParaRPr lang="tr-TR" sz="3200" dirty="0">
              <a:solidFill>
                <a:srgbClr val="CC99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Dikdörtgen 3"/>
          <p:cNvSpPr/>
          <p:nvPr/>
        </p:nvSpPr>
        <p:spPr>
          <a:xfrm>
            <a:off x="395536" y="1487562"/>
            <a:ext cx="871296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tr-TR" sz="1600" b="1" u="sng" dirty="0">
                <a:solidFill>
                  <a:schemeClr val="accent3">
                    <a:lumMod val="75000"/>
                  </a:schemeClr>
                </a:solidFill>
              </a:rPr>
              <a:t>Yeniden </a:t>
            </a:r>
            <a:r>
              <a:rPr lang="tr-TR" sz="1600" b="1" u="sng" dirty="0" smtClean="0">
                <a:solidFill>
                  <a:schemeClr val="accent3">
                    <a:lumMod val="75000"/>
                  </a:schemeClr>
                </a:solidFill>
              </a:rPr>
              <a:t>Soyutlama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tr-TR" sz="1600" b="1" u="sng" dirty="0" smtClean="0">
              <a:solidFill>
                <a:schemeClr val="accent3">
                  <a:lumMod val="75000"/>
                </a:schemeClr>
              </a:solidFill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tr-TR" sz="1600" b="1" u="sng" dirty="0">
                <a:solidFill>
                  <a:schemeClr val="accent3">
                    <a:lumMod val="75000"/>
                  </a:schemeClr>
                </a:solidFill>
              </a:rPr>
              <a:t>Durağan Yapılara Karşı Devingen Yapılar</a:t>
            </a:r>
          </a:p>
          <a:p>
            <a:pPr algn="just"/>
            <a:r>
              <a:rPr lang="tr-TR" sz="1600" dirty="0"/>
              <a:t>Soyutlanmış veri yapıları oluşturmaktaki önemli bir ayrım ise yapının </a:t>
            </a:r>
            <a:r>
              <a:rPr lang="tr-TR" sz="1600" dirty="0" smtClean="0"/>
              <a:t>şeklinin ya da büyüklüğünün </a:t>
            </a:r>
            <a:r>
              <a:rPr lang="tr-TR" sz="1600" dirty="0"/>
              <a:t>zamana bağlı olarak değişmesi yani durağan (</a:t>
            </a:r>
            <a:r>
              <a:rPr lang="tr-TR" sz="1600" dirty="0" err="1"/>
              <a:t>static</a:t>
            </a:r>
            <a:r>
              <a:rPr lang="tr-TR" sz="1600" dirty="0"/>
              <a:t>) </a:t>
            </a:r>
            <a:r>
              <a:rPr lang="tr-TR" sz="1600" dirty="0" smtClean="0"/>
              <a:t>ya da devingen (</a:t>
            </a:r>
            <a:r>
              <a:rPr lang="tr-TR" sz="1600" dirty="0" err="1" smtClean="0"/>
              <a:t>dynamic</a:t>
            </a:r>
            <a:r>
              <a:rPr lang="tr-TR" sz="1600" dirty="0"/>
              <a:t>) olarak benzetimde bulunulmasıdır</a:t>
            </a:r>
            <a:r>
              <a:rPr lang="tr-TR" sz="1600" dirty="0" smtClean="0"/>
              <a:t>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tr-TR" sz="1600" dirty="0"/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tr-TR" sz="1600" b="1" u="sng" dirty="0">
                <a:solidFill>
                  <a:schemeClr val="accent3">
                    <a:lumMod val="75000"/>
                  </a:schemeClr>
                </a:solidFill>
              </a:rPr>
              <a:t>İşaretçiler</a:t>
            </a:r>
          </a:p>
          <a:p>
            <a:pPr algn="just"/>
            <a:r>
              <a:rPr lang="tr-TR" sz="1600" dirty="0" smtClean="0"/>
              <a:t>Sayısal </a:t>
            </a:r>
            <a:r>
              <a:rPr lang="tr-TR" sz="1600" dirty="0"/>
              <a:t>değerler olması sebebiyle, bu değerler de aynı </a:t>
            </a:r>
            <a:r>
              <a:rPr lang="tr-TR" sz="1600" dirty="0" smtClean="0"/>
              <a:t>zamanda bellek </a:t>
            </a:r>
            <a:r>
              <a:rPr lang="tr-TR" sz="1600" dirty="0"/>
              <a:t>hücrelerinde kodlanabilir ve saklanabilir. Bir </a:t>
            </a:r>
            <a:r>
              <a:rPr lang="tr-TR" sz="1600" b="1" dirty="0"/>
              <a:t>işaretçi </a:t>
            </a:r>
            <a:r>
              <a:rPr lang="tr-TR" sz="1600" dirty="0"/>
              <a:t>bu tür </a:t>
            </a:r>
            <a:r>
              <a:rPr lang="tr-TR" sz="1600" dirty="0" smtClean="0"/>
              <a:t>kodlanmış adresleri </a:t>
            </a:r>
            <a:r>
              <a:rPr lang="tr-TR" sz="1600" dirty="0"/>
              <a:t>içeren saklama alanlarına denmektedir</a:t>
            </a:r>
            <a:r>
              <a:rPr lang="tr-TR" sz="1600" dirty="0" smtClean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028681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1131590"/>
            <a:ext cx="7395792" cy="2592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6383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290</TotalTime>
  <Words>566</Words>
  <Application>Microsoft Office PowerPoint</Application>
  <PresentationFormat>Ekran Gösterisi (16:9)</PresentationFormat>
  <Paragraphs>75</Paragraphs>
  <Slides>30</Slides>
  <Notes>1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30</vt:i4>
      </vt:variant>
    </vt:vector>
  </HeadingPairs>
  <TitlesOfParts>
    <vt:vector size="34" baseType="lpstr">
      <vt:lpstr>Arial</vt:lpstr>
      <vt:lpstr>Calibri</vt:lpstr>
      <vt:lpstr>LucidaSansTypewriterStd</vt:lpstr>
      <vt:lpstr>Ofis Teması</vt:lpstr>
      <vt:lpstr>PowerPoint Sunusu</vt:lpstr>
      <vt:lpstr>PowerPoint Sunusu</vt:lpstr>
      <vt:lpstr>BÖLÜM 8</vt:lpstr>
      <vt:lpstr>TEMEL VERİ YAPILARI</vt:lpstr>
      <vt:lpstr>PowerPoint Sunusu</vt:lpstr>
      <vt:lpstr>PowerPoint Sunusu</vt:lpstr>
      <vt:lpstr>PowerPoint Sunusu</vt:lpstr>
      <vt:lpstr>İLGİLİ KAVRAMLAR</vt:lpstr>
      <vt:lpstr>PowerPoint Sunusu</vt:lpstr>
      <vt:lpstr>VERİ YAPILARININ GERÇEKLEŞTİRİLMESİ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KISA BİR DURUM ÇALIŞMASI</vt:lpstr>
      <vt:lpstr>PowerPoint Sunusu</vt:lpstr>
      <vt:lpstr>PowerPoint Sunusu</vt:lpstr>
      <vt:lpstr>ÖZELLEŞTİRİLMİŞ VERİ TİPLERİ</vt:lpstr>
      <vt:lpstr>SINIFLAR VE NESNELER</vt:lpstr>
      <vt:lpstr>PowerPoint Sunusu</vt:lpstr>
      <vt:lpstr>MAKİNE DİLİNDE İŞARETÇİLER</vt:lpstr>
      <vt:lpstr>PowerPoint Sunusu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onur</dc:creator>
  <cp:lastModifiedBy>ronaldinho424</cp:lastModifiedBy>
  <cp:revision>33</cp:revision>
  <dcterms:created xsi:type="dcterms:W3CDTF">2018-02-03T15:07:29Z</dcterms:created>
  <dcterms:modified xsi:type="dcterms:W3CDTF">2018-02-05T14:17:54Z</dcterms:modified>
</cp:coreProperties>
</file>