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63" r:id="rId10"/>
    <p:sldId id="264" r:id="rId11"/>
    <p:sldId id="276" r:id="rId12"/>
    <p:sldId id="265" r:id="rId13"/>
    <p:sldId id="266" r:id="rId14"/>
    <p:sldId id="277" r:id="rId15"/>
    <p:sldId id="267" r:id="rId16"/>
    <p:sldId id="278" r:id="rId17"/>
    <p:sldId id="268" r:id="rId18"/>
    <p:sldId id="269" r:id="rId19"/>
    <p:sldId id="279" r:id="rId20"/>
    <p:sldId id="270" r:id="rId21"/>
    <p:sldId id="271" r:id="rId22"/>
    <p:sldId id="280" r:id="rId23"/>
    <p:sldId id="272" r:id="rId24"/>
    <p:sldId id="273" r:id="rId25"/>
    <p:sldId id="274" r:id="rId26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82045-0E3B-470B-85B4-05DDC0C9E267}" type="doc">
      <dgm:prSet loTypeId="urn:microsoft.com/office/officeart/2005/8/layout/pyramid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2C951C0C-380A-413B-AC5E-140FD9C37779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7818D-5C1E-4E4A-AE17-F7F25C010197}" type="parTrans" cxnId="{21EBB222-A55D-41FB-90C6-B03381359279}">
      <dgm:prSet/>
      <dgm:spPr/>
      <dgm:t>
        <a:bodyPr/>
        <a:lstStyle/>
        <a:p>
          <a:endParaRPr lang="tr-TR"/>
        </a:p>
      </dgm:t>
    </dgm:pt>
    <dgm:pt modelId="{B102638A-4642-40D1-93FB-6B11C268764F}" type="sibTrans" cxnId="{21EBB222-A55D-41FB-90C6-B03381359279}">
      <dgm:prSet/>
      <dgm:spPr/>
      <dgm:t>
        <a:bodyPr/>
        <a:lstStyle/>
        <a:p>
          <a:endParaRPr lang="tr-TR"/>
        </a:p>
      </dgm:t>
    </dgm:pt>
    <dgm:pt modelId="{855EB9AA-85F8-46E0-BBDB-DAA9E78640A3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TABANI SİSTEMLERİ</a:t>
          </a:r>
          <a:endParaRPr lang="tr-T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759BA-24C6-421A-A256-0AE932F84E82}" type="parTrans" cxnId="{F3E35382-6375-45DB-BF6A-B022255BE00B}">
      <dgm:prSet/>
      <dgm:spPr/>
      <dgm:t>
        <a:bodyPr/>
        <a:lstStyle/>
        <a:p>
          <a:endParaRPr lang="tr-TR"/>
        </a:p>
      </dgm:t>
    </dgm:pt>
    <dgm:pt modelId="{B75F87DC-6646-4E27-A11D-A13B1B7B9725}" type="sibTrans" cxnId="{F3E35382-6375-45DB-BF6A-B022255BE00B}">
      <dgm:prSet/>
      <dgm:spPr/>
      <dgm:t>
        <a:bodyPr/>
        <a:lstStyle/>
        <a:p>
          <a:endParaRPr lang="tr-TR"/>
        </a:p>
      </dgm:t>
    </dgm:pt>
    <dgm:pt modelId="{E52610D4-567E-40F0-8135-82815B725D92}">
      <dgm:prSet phldrT="[Metin]"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VERİ TABANI TEMELLERİ</a:t>
          </a:r>
          <a:endParaRPr lang="tr-TR" sz="1400" b="0" dirty="0"/>
        </a:p>
      </dgm:t>
    </dgm:pt>
    <dgm:pt modelId="{500B68F1-33E5-4C1E-BCF6-39C7619A0838}" type="parTrans" cxnId="{29190C04-794B-4D31-B517-254AB9F8977D}">
      <dgm:prSet/>
      <dgm:spPr/>
      <dgm:t>
        <a:bodyPr/>
        <a:lstStyle/>
        <a:p>
          <a:endParaRPr lang="tr-TR"/>
        </a:p>
      </dgm:t>
    </dgm:pt>
    <dgm:pt modelId="{0ECAFF65-4764-45A8-A939-4E08E9AB43D1}" type="sibTrans" cxnId="{29190C04-794B-4D31-B517-254AB9F8977D}">
      <dgm:prSet/>
      <dgm:spPr/>
      <dgm:t>
        <a:bodyPr/>
        <a:lstStyle/>
        <a:p>
          <a:endParaRPr lang="tr-TR"/>
        </a:p>
      </dgm:t>
    </dgm:pt>
    <dgm:pt modelId="{D54789D8-4BAC-44C2-9BFA-E4F2D262EC18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İLİŞKİSEL MODEL</a:t>
          </a:r>
        </a:p>
      </dgm:t>
    </dgm:pt>
    <dgm:pt modelId="{8FF37154-3F0D-48A7-820B-BB93E5823989}" type="parTrans" cxnId="{7EAC3559-EEB5-4932-AF7F-EC1FD5561C76}">
      <dgm:prSet/>
      <dgm:spPr/>
      <dgm:t>
        <a:bodyPr/>
        <a:lstStyle/>
        <a:p>
          <a:endParaRPr lang="tr-TR"/>
        </a:p>
      </dgm:t>
    </dgm:pt>
    <dgm:pt modelId="{1B438419-255C-4697-9F98-36459A985B71}" type="sibTrans" cxnId="{7EAC3559-EEB5-4932-AF7F-EC1FD5561C76}">
      <dgm:prSet/>
      <dgm:spPr/>
      <dgm:t>
        <a:bodyPr/>
        <a:lstStyle/>
        <a:p>
          <a:endParaRPr lang="tr-TR"/>
        </a:p>
      </dgm:t>
    </dgm:pt>
    <dgm:pt modelId="{D7DCE917-AA5C-4A7B-9D02-CB75BB1DE11E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NESNEYE YÖNELİK VERİ TABANI SİSTEMLERİ</a:t>
          </a:r>
        </a:p>
      </dgm:t>
    </dgm:pt>
    <dgm:pt modelId="{E92A7964-3330-4FF6-91E6-C11B21C44091}" type="parTrans" cxnId="{179C3C65-772A-495D-85B8-4F345998DFF7}">
      <dgm:prSet/>
      <dgm:spPr/>
      <dgm:t>
        <a:bodyPr/>
        <a:lstStyle/>
        <a:p>
          <a:endParaRPr lang="tr-TR"/>
        </a:p>
      </dgm:t>
    </dgm:pt>
    <dgm:pt modelId="{6502E81E-B935-4D42-87D6-1E1B1CC270BD}" type="sibTrans" cxnId="{179C3C65-772A-495D-85B8-4F345998DFF7}">
      <dgm:prSet/>
      <dgm:spPr/>
      <dgm:t>
        <a:bodyPr/>
        <a:lstStyle/>
        <a:p>
          <a:endParaRPr lang="tr-TR"/>
        </a:p>
      </dgm:t>
    </dgm:pt>
    <dgm:pt modelId="{F27FBE05-53F3-451B-BD2D-A8C1A004DD33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VERİ TABANININ BÜTÜNSELLİĞİNİ KORUMAK</a:t>
          </a:r>
        </a:p>
      </dgm:t>
    </dgm:pt>
    <dgm:pt modelId="{70BFF255-A113-4B3C-9FF0-1DF51BFEBB78}" type="parTrans" cxnId="{BF42C713-257A-4A02-991C-B57B030F570F}">
      <dgm:prSet/>
      <dgm:spPr/>
      <dgm:t>
        <a:bodyPr/>
        <a:lstStyle/>
        <a:p>
          <a:endParaRPr lang="tr-TR"/>
        </a:p>
      </dgm:t>
    </dgm:pt>
    <dgm:pt modelId="{3469D793-AAD0-4901-899D-E5E9B9C31DFA}" type="sibTrans" cxnId="{BF42C713-257A-4A02-991C-B57B030F570F}">
      <dgm:prSet/>
      <dgm:spPr/>
      <dgm:t>
        <a:bodyPr/>
        <a:lstStyle/>
        <a:p>
          <a:endParaRPr lang="tr-TR"/>
        </a:p>
      </dgm:t>
    </dgm:pt>
    <dgm:pt modelId="{7A91A008-17B1-49D8-953E-238AF4448626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GELENEKSEL DOSYA YAPILARI</a:t>
          </a:r>
          <a:endParaRPr lang="tr-TR" sz="1400" b="0" dirty="0"/>
        </a:p>
      </dgm:t>
    </dgm:pt>
    <dgm:pt modelId="{E60028A7-9A16-4E13-B367-6AEDED8AC106}" type="sibTrans" cxnId="{129FE241-60B8-4888-A9F7-26390963A762}">
      <dgm:prSet/>
      <dgm:spPr/>
      <dgm:t>
        <a:bodyPr/>
        <a:lstStyle/>
        <a:p>
          <a:endParaRPr lang="tr-TR"/>
        </a:p>
      </dgm:t>
    </dgm:pt>
    <dgm:pt modelId="{5FEDF05D-FD18-4CDD-82F1-61D7A5043B75}" type="parTrans" cxnId="{129FE241-60B8-4888-A9F7-26390963A762}">
      <dgm:prSet/>
      <dgm:spPr/>
      <dgm:t>
        <a:bodyPr/>
        <a:lstStyle/>
        <a:p>
          <a:endParaRPr lang="tr-TR"/>
        </a:p>
      </dgm:t>
    </dgm:pt>
    <dgm:pt modelId="{292C2F84-6D96-438C-BC4E-B2ACB8125D9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tr-TR" sz="1400" b="0" dirty="0" smtClean="0"/>
            <a:t>VERİ MADENCİLİĞİ</a:t>
          </a:r>
          <a:endParaRPr lang="tr-TR" sz="1400" b="0" dirty="0"/>
        </a:p>
      </dgm:t>
    </dgm:pt>
    <dgm:pt modelId="{EE14001A-E46B-4FE1-A587-E0D0C4ADE6D3}" type="parTrans" cxnId="{2072668A-20B3-44B6-8004-BBF54D74AA7A}">
      <dgm:prSet/>
      <dgm:spPr/>
      <dgm:t>
        <a:bodyPr/>
        <a:lstStyle/>
        <a:p>
          <a:endParaRPr lang="tr-TR"/>
        </a:p>
      </dgm:t>
    </dgm:pt>
    <dgm:pt modelId="{07DD35E3-BED4-4541-B776-97C17D84B24E}" type="sibTrans" cxnId="{2072668A-20B3-44B6-8004-BBF54D74AA7A}">
      <dgm:prSet/>
      <dgm:spPr/>
      <dgm:t>
        <a:bodyPr/>
        <a:lstStyle/>
        <a:p>
          <a:endParaRPr lang="tr-TR"/>
        </a:p>
      </dgm:t>
    </dgm:pt>
    <dgm:pt modelId="{3C6E5D90-0904-4008-919D-41B569C4150F}">
      <dgm:prSet custT="1"/>
      <dgm:spPr>
        <a:ln w="38100">
          <a:solidFill>
            <a:srgbClr val="FFC000"/>
          </a:solidFill>
        </a:ln>
      </dgm:spPr>
      <dgm:t>
        <a:bodyPr/>
        <a:lstStyle/>
        <a:p>
          <a:pPr algn="l"/>
          <a:r>
            <a:rPr lang="fi-FI" sz="1400" b="0" dirty="0" smtClean="0"/>
            <a:t>VERİ TABANI TEKNOLOJİSİNİN SOSYAL ETKİLERİ</a:t>
          </a:r>
          <a:endParaRPr lang="tr-TR" sz="1400" b="0" dirty="0"/>
        </a:p>
      </dgm:t>
    </dgm:pt>
    <dgm:pt modelId="{0845F70D-3E97-484B-876E-91D701A2744F}" type="parTrans" cxnId="{3E92ED4F-EFDC-483E-9F60-5E02D051CBD6}">
      <dgm:prSet/>
      <dgm:spPr/>
      <dgm:t>
        <a:bodyPr/>
        <a:lstStyle/>
        <a:p>
          <a:endParaRPr lang="tr-TR"/>
        </a:p>
      </dgm:t>
    </dgm:pt>
    <dgm:pt modelId="{5667B749-EDF5-45AC-8087-EA2A5127A136}" type="sibTrans" cxnId="{3E92ED4F-EFDC-483E-9F60-5E02D051CBD6}">
      <dgm:prSet/>
      <dgm:spPr/>
      <dgm:t>
        <a:bodyPr/>
        <a:lstStyle/>
        <a:p>
          <a:endParaRPr lang="tr-TR"/>
        </a:p>
      </dgm:t>
    </dgm:pt>
    <dgm:pt modelId="{0509ADE9-40BF-4C49-91EE-4B4FE5A1CAF6}" type="pres">
      <dgm:prSet presAssocID="{5F982045-0E3B-470B-85B4-05DDC0C9E26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67273E9C-8588-411A-8DF1-A26EF3D1D264}" type="pres">
      <dgm:prSet presAssocID="{5F982045-0E3B-470B-85B4-05DDC0C9E267}" presName="pyramid" presStyleLbl="node1" presStyleIdx="0" presStyleCnt="1" custLinFactNeighborX="-10500"/>
      <dgm:spPr/>
      <dgm:t>
        <a:bodyPr/>
        <a:lstStyle/>
        <a:p>
          <a:endParaRPr lang="tr-TR"/>
        </a:p>
      </dgm:t>
    </dgm:pt>
    <dgm:pt modelId="{3A69E0DE-8CC8-463F-9A61-13809A0CB39D}" type="pres">
      <dgm:prSet presAssocID="{5F982045-0E3B-470B-85B4-05DDC0C9E267}" presName="theList" presStyleCnt="0"/>
      <dgm:spPr/>
      <dgm:t>
        <a:bodyPr/>
        <a:lstStyle/>
        <a:p>
          <a:endParaRPr lang="tr-TR"/>
        </a:p>
      </dgm:t>
    </dgm:pt>
    <dgm:pt modelId="{467AA055-2F32-4B49-A121-F192D63D47F1}" type="pres">
      <dgm:prSet presAssocID="{2C951C0C-380A-413B-AC5E-140FD9C37779}" presName="aNode" presStyleLbl="fgAcc1" presStyleIdx="0" presStyleCnt="9" custScaleX="133753" custScaleY="991198" custLinFactY="-519565" custLinFactNeighborX="723" custLinFactNeighborY="-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534258-6950-4F58-AC54-AC3B617B9138}" type="pres">
      <dgm:prSet presAssocID="{2C951C0C-380A-413B-AC5E-140FD9C37779}" presName="aSpace" presStyleCnt="0"/>
      <dgm:spPr/>
      <dgm:t>
        <a:bodyPr/>
        <a:lstStyle/>
        <a:p>
          <a:endParaRPr lang="tr-TR"/>
        </a:p>
      </dgm:t>
    </dgm:pt>
    <dgm:pt modelId="{ACE5D484-629A-438E-A489-5C86A968ACEA}" type="pres">
      <dgm:prSet presAssocID="{855EB9AA-85F8-46E0-BBDB-DAA9E78640A3}" presName="aNode" presStyleLbl="fgAcc1" presStyleIdx="1" presStyleCnt="9" custScaleX="133753" custScaleY="991198" custLinFactY="-393604" custLinFactNeighborX="723" custLinFactNeighborY="-4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79818B-4A5A-4DD8-899D-4659C473A8DB}" type="pres">
      <dgm:prSet presAssocID="{855EB9AA-85F8-46E0-BBDB-DAA9E78640A3}" presName="aSpace" presStyleCnt="0"/>
      <dgm:spPr/>
      <dgm:t>
        <a:bodyPr/>
        <a:lstStyle/>
        <a:p>
          <a:endParaRPr lang="tr-TR"/>
        </a:p>
      </dgm:t>
    </dgm:pt>
    <dgm:pt modelId="{843188A1-18FC-4DBC-8EA2-40CCB7941006}" type="pres">
      <dgm:prSet presAssocID="{E52610D4-567E-40F0-8135-82815B725D92}" presName="aNode" presStyleLbl="fgAcc1" presStyleIdx="2" presStyleCnt="9" custScaleX="133753" custScaleY="991198" custLinFactY="-255139" custLinFactNeighborX="723" custLinFactNeighborY="-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3E9341-8C87-47DF-A6BD-FAFECCF0D734}" type="pres">
      <dgm:prSet presAssocID="{E52610D4-567E-40F0-8135-82815B725D92}" presName="aSpace" presStyleCnt="0"/>
      <dgm:spPr/>
      <dgm:t>
        <a:bodyPr/>
        <a:lstStyle/>
        <a:p>
          <a:endParaRPr lang="tr-TR"/>
        </a:p>
      </dgm:t>
    </dgm:pt>
    <dgm:pt modelId="{CAB429B7-F675-4663-977A-DD2612BED07E}" type="pres">
      <dgm:prSet presAssocID="{D54789D8-4BAC-44C2-9BFA-E4F2D262EC18}" presName="aNode" presStyleLbl="fgAcc1" presStyleIdx="3" presStyleCnt="9" custScaleX="133753" custScaleY="991198" custLinFactY="-116677" custLinFactNeighborX="723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AC958C-9A77-48C7-A2CC-71B7BCD8AB59}" type="pres">
      <dgm:prSet presAssocID="{D54789D8-4BAC-44C2-9BFA-E4F2D262EC18}" presName="aSpace" presStyleCnt="0"/>
      <dgm:spPr/>
      <dgm:t>
        <a:bodyPr/>
        <a:lstStyle/>
        <a:p>
          <a:endParaRPr lang="tr-TR"/>
        </a:p>
      </dgm:t>
    </dgm:pt>
    <dgm:pt modelId="{D62368AF-0BD8-45A1-9C1B-748AEC3BB4B5}" type="pres">
      <dgm:prSet presAssocID="{D7DCE917-AA5C-4A7B-9D02-CB75BB1DE11E}" presName="aNode" presStyleLbl="fgAcc1" presStyleIdx="4" presStyleCnt="9" custScaleX="133753" custScaleY="991198" custLinFactNeighborX="723" custLinFactNeighborY="74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26CE7-907A-45DB-AB51-2CDF9E1EB1AB}" type="pres">
      <dgm:prSet presAssocID="{D7DCE917-AA5C-4A7B-9D02-CB75BB1DE11E}" presName="aSpace" presStyleCnt="0"/>
      <dgm:spPr/>
      <dgm:t>
        <a:bodyPr/>
        <a:lstStyle/>
        <a:p>
          <a:endParaRPr lang="tr-TR"/>
        </a:p>
      </dgm:t>
    </dgm:pt>
    <dgm:pt modelId="{104D8CEC-A0EE-4F65-B2C6-9E9FF1349561}" type="pres">
      <dgm:prSet presAssocID="{F27FBE05-53F3-451B-BD2D-A8C1A004DD33}" presName="aNode" presStyleLbl="fgAcc1" presStyleIdx="5" presStyleCnt="9" custScaleX="133753" custScaleY="991198" custLinFactY="135249" custLinFactNeighborX="723" custLinFactNeighborY="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B282E4-34A5-46B2-8793-57562D1A6D25}" type="pres">
      <dgm:prSet presAssocID="{F27FBE05-53F3-451B-BD2D-A8C1A004DD33}" presName="aSpace" presStyleCnt="0"/>
      <dgm:spPr/>
      <dgm:t>
        <a:bodyPr/>
        <a:lstStyle/>
        <a:p>
          <a:endParaRPr lang="tr-TR"/>
        </a:p>
      </dgm:t>
    </dgm:pt>
    <dgm:pt modelId="{A960280E-6147-4563-B53C-599A4B2B5E3E}" type="pres">
      <dgm:prSet presAssocID="{7A91A008-17B1-49D8-953E-238AF4448626}" presName="aNode" presStyleLbl="fgAcc1" presStyleIdx="6" presStyleCnt="9" custScaleX="133753" custScaleY="991198" custLinFactY="273710" custLinFactNeighborX="723" custLinFactNeighborY="3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6BD202-D7CC-4B48-BC4A-363741A37F49}" type="pres">
      <dgm:prSet presAssocID="{7A91A008-17B1-49D8-953E-238AF4448626}" presName="aSpace" presStyleCnt="0"/>
      <dgm:spPr/>
      <dgm:t>
        <a:bodyPr/>
        <a:lstStyle/>
        <a:p>
          <a:endParaRPr lang="tr-TR"/>
        </a:p>
      </dgm:t>
    </dgm:pt>
    <dgm:pt modelId="{A489544D-CD56-48B2-8148-9D58A4736F5D}" type="pres">
      <dgm:prSet presAssocID="{292C2F84-6D96-438C-BC4E-B2ACB8125D9F}" presName="aNode" presStyleLbl="fgAcc1" presStyleIdx="7" presStyleCnt="9" custScaleX="133753" custScaleY="991198" custLinFactY="424922" custLinFactNeighborX="723" custLinFactNeighborY="5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31FDF2-DB27-4AA4-8672-2826ABB87915}" type="pres">
      <dgm:prSet presAssocID="{292C2F84-6D96-438C-BC4E-B2ACB8125D9F}" presName="aSpace" presStyleCnt="0"/>
      <dgm:spPr/>
    </dgm:pt>
    <dgm:pt modelId="{89572444-16C7-47EC-A40E-31DC761D99E1}" type="pres">
      <dgm:prSet presAssocID="{3C6E5D90-0904-4008-919D-41B569C4150F}" presName="aNode" presStyleLbl="fgAcc1" presStyleIdx="8" presStyleCnt="9" custScaleX="133753" custScaleY="991198" custLinFactY="555416" custLinFactNeighborX="723" custLinFactNeighborY="6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3FF4AA-9912-4B61-A765-606F09BE5620}" type="pres">
      <dgm:prSet presAssocID="{3C6E5D90-0904-4008-919D-41B569C4150F}" presName="aSpace" presStyleCnt="0"/>
      <dgm:spPr/>
    </dgm:pt>
  </dgm:ptLst>
  <dgm:cxnLst>
    <dgm:cxn modelId="{5087BC4D-E51D-494F-A96A-92E1B3CAD43F}" type="presOf" srcId="{292C2F84-6D96-438C-BC4E-B2ACB8125D9F}" destId="{A489544D-CD56-48B2-8148-9D58A4736F5D}" srcOrd="0" destOrd="0" presId="urn:microsoft.com/office/officeart/2005/8/layout/pyramid2"/>
    <dgm:cxn modelId="{4DFD08BB-1737-490A-BB51-946E5BC67251}" type="presOf" srcId="{2C951C0C-380A-413B-AC5E-140FD9C37779}" destId="{467AA055-2F32-4B49-A121-F192D63D47F1}" srcOrd="0" destOrd="0" presId="urn:microsoft.com/office/officeart/2005/8/layout/pyramid2"/>
    <dgm:cxn modelId="{EBC47001-FF4E-4767-8A5E-959C5024CB49}" type="presOf" srcId="{F27FBE05-53F3-451B-BD2D-A8C1A004DD33}" destId="{104D8CEC-A0EE-4F65-B2C6-9E9FF1349561}" srcOrd="0" destOrd="0" presId="urn:microsoft.com/office/officeart/2005/8/layout/pyramid2"/>
    <dgm:cxn modelId="{3E492280-C75F-4BD3-A8ED-A2272BFD503C}" type="presOf" srcId="{3C6E5D90-0904-4008-919D-41B569C4150F}" destId="{89572444-16C7-47EC-A40E-31DC761D99E1}" srcOrd="0" destOrd="0" presId="urn:microsoft.com/office/officeart/2005/8/layout/pyramid2"/>
    <dgm:cxn modelId="{179C3C65-772A-495D-85B8-4F345998DFF7}" srcId="{5F982045-0E3B-470B-85B4-05DDC0C9E267}" destId="{D7DCE917-AA5C-4A7B-9D02-CB75BB1DE11E}" srcOrd="4" destOrd="0" parTransId="{E92A7964-3330-4FF6-91E6-C11B21C44091}" sibTransId="{6502E81E-B935-4D42-87D6-1E1B1CC270BD}"/>
    <dgm:cxn modelId="{21EBB222-A55D-41FB-90C6-B03381359279}" srcId="{5F982045-0E3B-470B-85B4-05DDC0C9E267}" destId="{2C951C0C-380A-413B-AC5E-140FD9C37779}" srcOrd="0" destOrd="0" parTransId="{67B7818D-5C1E-4E4A-AE17-F7F25C010197}" sibTransId="{B102638A-4642-40D1-93FB-6B11C268764F}"/>
    <dgm:cxn modelId="{F3E35382-6375-45DB-BF6A-B022255BE00B}" srcId="{5F982045-0E3B-470B-85B4-05DDC0C9E267}" destId="{855EB9AA-85F8-46E0-BBDB-DAA9E78640A3}" srcOrd="1" destOrd="0" parTransId="{A79759BA-24C6-421A-A256-0AE932F84E82}" sibTransId="{B75F87DC-6646-4E27-A11D-A13B1B7B9725}"/>
    <dgm:cxn modelId="{129FE241-60B8-4888-A9F7-26390963A762}" srcId="{5F982045-0E3B-470B-85B4-05DDC0C9E267}" destId="{7A91A008-17B1-49D8-953E-238AF4448626}" srcOrd="6" destOrd="0" parTransId="{5FEDF05D-FD18-4CDD-82F1-61D7A5043B75}" sibTransId="{E60028A7-9A16-4E13-B367-6AEDED8AC106}"/>
    <dgm:cxn modelId="{19FAECEF-3A92-45F6-BCE9-EBEF0E9A604B}" type="presOf" srcId="{D54789D8-4BAC-44C2-9BFA-E4F2D262EC18}" destId="{CAB429B7-F675-4663-977A-DD2612BED07E}" srcOrd="0" destOrd="0" presId="urn:microsoft.com/office/officeart/2005/8/layout/pyramid2"/>
    <dgm:cxn modelId="{FAEE7DAC-A888-4ADE-8EAE-90BE86ABF1B7}" type="presOf" srcId="{E52610D4-567E-40F0-8135-82815B725D92}" destId="{843188A1-18FC-4DBC-8EA2-40CCB7941006}" srcOrd="0" destOrd="0" presId="urn:microsoft.com/office/officeart/2005/8/layout/pyramid2"/>
    <dgm:cxn modelId="{3E92ED4F-EFDC-483E-9F60-5E02D051CBD6}" srcId="{5F982045-0E3B-470B-85B4-05DDC0C9E267}" destId="{3C6E5D90-0904-4008-919D-41B569C4150F}" srcOrd="8" destOrd="0" parTransId="{0845F70D-3E97-484B-876E-91D701A2744F}" sibTransId="{5667B749-EDF5-45AC-8087-EA2A5127A136}"/>
    <dgm:cxn modelId="{4C50F26B-D02C-4A32-8D0E-EE5551BB1EE5}" type="presOf" srcId="{5F982045-0E3B-470B-85B4-05DDC0C9E267}" destId="{0509ADE9-40BF-4C49-91EE-4B4FE5A1CAF6}" srcOrd="0" destOrd="0" presId="urn:microsoft.com/office/officeart/2005/8/layout/pyramid2"/>
    <dgm:cxn modelId="{7EAC3559-EEB5-4932-AF7F-EC1FD5561C76}" srcId="{5F982045-0E3B-470B-85B4-05DDC0C9E267}" destId="{D54789D8-4BAC-44C2-9BFA-E4F2D262EC18}" srcOrd="3" destOrd="0" parTransId="{8FF37154-3F0D-48A7-820B-BB93E5823989}" sibTransId="{1B438419-255C-4697-9F98-36459A985B71}"/>
    <dgm:cxn modelId="{BF42C713-257A-4A02-991C-B57B030F570F}" srcId="{5F982045-0E3B-470B-85B4-05DDC0C9E267}" destId="{F27FBE05-53F3-451B-BD2D-A8C1A004DD33}" srcOrd="5" destOrd="0" parTransId="{70BFF255-A113-4B3C-9FF0-1DF51BFEBB78}" sibTransId="{3469D793-AAD0-4901-899D-E5E9B9C31DFA}"/>
    <dgm:cxn modelId="{2072668A-20B3-44B6-8004-BBF54D74AA7A}" srcId="{5F982045-0E3B-470B-85B4-05DDC0C9E267}" destId="{292C2F84-6D96-438C-BC4E-B2ACB8125D9F}" srcOrd="7" destOrd="0" parTransId="{EE14001A-E46B-4FE1-A587-E0D0C4ADE6D3}" sibTransId="{07DD35E3-BED4-4541-B776-97C17D84B24E}"/>
    <dgm:cxn modelId="{D5B86E5E-3F93-4107-9A35-A49E13415C18}" type="presOf" srcId="{855EB9AA-85F8-46E0-BBDB-DAA9E78640A3}" destId="{ACE5D484-629A-438E-A489-5C86A968ACEA}" srcOrd="0" destOrd="0" presId="urn:microsoft.com/office/officeart/2005/8/layout/pyramid2"/>
    <dgm:cxn modelId="{105F663D-5D96-41BC-A9F5-2809AFA3B905}" type="presOf" srcId="{7A91A008-17B1-49D8-953E-238AF4448626}" destId="{A960280E-6147-4563-B53C-599A4B2B5E3E}" srcOrd="0" destOrd="0" presId="urn:microsoft.com/office/officeart/2005/8/layout/pyramid2"/>
    <dgm:cxn modelId="{29190C04-794B-4D31-B517-254AB9F8977D}" srcId="{5F982045-0E3B-470B-85B4-05DDC0C9E267}" destId="{E52610D4-567E-40F0-8135-82815B725D92}" srcOrd="2" destOrd="0" parTransId="{500B68F1-33E5-4C1E-BCF6-39C7619A0838}" sibTransId="{0ECAFF65-4764-45A8-A939-4E08E9AB43D1}"/>
    <dgm:cxn modelId="{1611A519-CAC0-43A1-8D01-26042170CC6D}" type="presOf" srcId="{D7DCE917-AA5C-4A7B-9D02-CB75BB1DE11E}" destId="{D62368AF-0BD8-45A1-9C1B-748AEC3BB4B5}" srcOrd="0" destOrd="0" presId="urn:microsoft.com/office/officeart/2005/8/layout/pyramid2"/>
    <dgm:cxn modelId="{F9EDCC12-B692-4708-8246-C935D671FA23}" type="presParOf" srcId="{0509ADE9-40BF-4C49-91EE-4B4FE5A1CAF6}" destId="{67273E9C-8588-411A-8DF1-A26EF3D1D264}" srcOrd="0" destOrd="0" presId="urn:microsoft.com/office/officeart/2005/8/layout/pyramid2"/>
    <dgm:cxn modelId="{AA220D7D-B5EF-4828-8C09-601975809B77}" type="presParOf" srcId="{0509ADE9-40BF-4C49-91EE-4B4FE5A1CAF6}" destId="{3A69E0DE-8CC8-463F-9A61-13809A0CB39D}" srcOrd="1" destOrd="0" presId="urn:microsoft.com/office/officeart/2005/8/layout/pyramid2"/>
    <dgm:cxn modelId="{B3698A41-FF1F-446D-9472-59FCE65AAE68}" type="presParOf" srcId="{3A69E0DE-8CC8-463F-9A61-13809A0CB39D}" destId="{467AA055-2F32-4B49-A121-F192D63D47F1}" srcOrd="0" destOrd="0" presId="urn:microsoft.com/office/officeart/2005/8/layout/pyramid2"/>
    <dgm:cxn modelId="{3260EEC9-1359-464F-8256-D9DDAC68EB8E}" type="presParOf" srcId="{3A69E0DE-8CC8-463F-9A61-13809A0CB39D}" destId="{13534258-6950-4F58-AC54-AC3B617B9138}" srcOrd="1" destOrd="0" presId="urn:microsoft.com/office/officeart/2005/8/layout/pyramid2"/>
    <dgm:cxn modelId="{CADA5302-5FD1-4C7B-B497-AC52FD71A86B}" type="presParOf" srcId="{3A69E0DE-8CC8-463F-9A61-13809A0CB39D}" destId="{ACE5D484-629A-438E-A489-5C86A968ACEA}" srcOrd="2" destOrd="0" presId="urn:microsoft.com/office/officeart/2005/8/layout/pyramid2"/>
    <dgm:cxn modelId="{6843DFB6-AE18-4EC7-B2AC-AED79DAB22A2}" type="presParOf" srcId="{3A69E0DE-8CC8-463F-9A61-13809A0CB39D}" destId="{0379818B-4A5A-4DD8-899D-4659C473A8DB}" srcOrd="3" destOrd="0" presId="urn:microsoft.com/office/officeart/2005/8/layout/pyramid2"/>
    <dgm:cxn modelId="{D8ADC290-93AB-4C25-B267-5247B74C0DAD}" type="presParOf" srcId="{3A69E0DE-8CC8-463F-9A61-13809A0CB39D}" destId="{843188A1-18FC-4DBC-8EA2-40CCB7941006}" srcOrd="4" destOrd="0" presId="urn:microsoft.com/office/officeart/2005/8/layout/pyramid2"/>
    <dgm:cxn modelId="{0E1B132D-850E-4AD2-BA18-70BAEF683A0E}" type="presParOf" srcId="{3A69E0DE-8CC8-463F-9A61-13809A0CB39D}" destId="{F33E9341-8C87-47DF-A6BD-FAFECCF0D734}" srcOrd="5" destOrd="0" presId="urn:microsoft.com/office/officeart/2005/8/layout/pyramid2"/>
    <dgm:cxn modelId="{BBA0B408-D16F-4774-8B4A-164F1A25C782}" type="presParOf" srcId="{3A69E0DE-8CC8-463F-9A61-13809A0CB39D}" destId="{CAB429B7-F675-4663-977A-DD2612BED07E}" srcOrd="6" destOrd="0" presId="urn:microsoft.com/office/officeart/2005/8/layout/pyramid2"/>
    <dgm:cxn modelId="{06253251-7B6C-4DED-8DED-F9FB17F78FE5}" type="presParOf" srcId="{3A69E0DE-8CC8-463F-9A61-13809A0CB39D}" destId="{B5AC958C-9A77-48C7-A2CC-71B7BCD8AB59}" srcOrd="7" destOrd="0" presId="urn:microsoft.com/office/officeart/2005/8/layout/pyramid2"/>
    <dgm:cxn modelId="{7BBC64C4-66F0-4D52-B32B-8803BE2DD9B2}" type="presParOf" srcId="{3A69E0DE-8CC8-463F-9A61-13809A0CB39D}" destId="{D62368AF-0BD8-45A1-9C1B-748AEC3BB4B5}" srcOrd="8" destOrd="0" presId="urn:microsoft.com/office/officeart/2005/8/layout/pyramid2"/>
    <dgm:cxn modelId="{2A9416CE-79A4-4CA5-8FAE-1A14223F79ED}" type="presParOf" srcId="{3A69E0DE-8CC8-463F-9A61-13809A0CB39D}" destId="{0B926CE7-907A-45DB-AB51-2CDF9E1EB1AB}" srcOrd="9" destOrd="0" presId="urn:microsoft.com/office/officeart/2005/8/layout/pyramid2"/>
    <dgm:cxn modelId="{6FA28E0E-6F89-4140-88A9-C4E62F18194A}" type="presParOf" srcId="{3A69E0DE-8CC8-463F-9A61-13809A0CB39D}" destId="{104D8CEC-A0EE-4F65-B2C6-9E9FF1349561}" srcOrd="10" destOrd="0" presId="urn:microsoft.com/office/officeart/2005/8/layout/pyramid2"/>
    <dgm:cxn modelId="{FDD5F33A-4072-472E-AA57-92AB57B5E004}" type="presParOf" srcId="{3A69E0DE-8CC8-463F-9A61-13809A0CB39D}" destId="{C6B282E4-34A5-46B2-8793-57562D1A6D25}" srcOrd="11" destOrd="0" presId="urn:microsoft.com/office/officeart/2005/8/layout/pyramid2"/>
    <dgm:cxn modelId="{15A7418D-9315-43B3-BCD3-B8C5FB8851D7}" type="presParOf" srcId="{3A69E0DE-8CC8-463F-9A61-13809A0CB39D}" destId="{A960280E-6147-4563-B53C-599A4B2B5E3E}" srcOrd="12" destOrd="0" presId="urn:microsoft.com/office/officeart/2005/8/layout/pyramid2"/>
    <dgm:cxn modelId="{098E58DE-E3FA-428B-9AC7-5E8754A7B887}" type="presParOf" srcId="{3A69E0DE-8CC8-463F-9A61-13809A0CB39D}" destId="{486BD202-D7CC-4B48-BC4A-363741A37F49}" srcOrd="13" destOrd="0" presId="urn:microsoft.com/office/officeart/2005/8/layout/pyramid2"/>
    <dgm:cxn modelId="{A596BF74-B5F1-425B-9E08-7A8AC13D3B75}" type="presParOf" srcId="{3A69E0DE-8CC8-463F-9A61-13809A0CB39D}" destId="{A489544D-CD56-48B2-8148-9D58A4736F5D}" srcOrd="14" destOrd="0" presId="urn:microsoft.com/office/officeart/2005/8/layout/pyramid2"/>
    <dgm:cxn modelId="{DAB4C5CD-3186-40C2-806D-C0C6844487F2}" type="presParOf" srcId="{3A69E0DE-8CC8-463F-9A61-13809A0CB39D}" destId="{DB31FDF2-DB27-4AA4-8672-2826ABB87915}" srcOrd="15" destOrd="0" presId="urn:microsoft.com/office/officeart/2005/8/layout/pyramid2"/>
    <dgm:cxn modelId="{E7FD0E36-AF6D-4053-9BC4-770C7F7C8C02}" type="presParOf" srcId="{3A69E0DE-8CC8-463F-9A61-13809A0CB39D}" destId="{89572444-16C7-47EC-A40E-31DC761D99E1}" srcOrd="16" destOrd="0" presId="urn:microsoft.com/office/officeart/2005/8/layout/pyramid2"/>
    <dgm:cxn modelId="{57A451E1-1912-4DFC-B882-E8C027C43CEE}" type="presParOf" srcId="{3A69E0DE-8CC8-463F-9A61-13809A0CB39D}" destId="{0D3FF4AA-9912-4B61-A765-606F09BE5620}" srcOrd="1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73E9C-8588-411A-8DF1-A26EF3D1D264}">
      <dsp:nvSpPr>
        <dsp:cNvPr id="0" name=""/>
        <dsp:cNvSpPr/>
      </dsp:nvSpPr>
      <dsp:spPr>
        <a:xfrm>
          <a:off x="72007" y="0"/>
          <a:ext cx="4752528" cy="4752528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A055-2F32-4B49-A121-F192D63D47F1}">
      <dsp:nvSpPr>
        <dsp:cNvPr id="0" name=""/>
        <dsp:cNvSpPr/>
      </dsp:nvSpPr>
      <dsp:spPr>
        <a:xfrm>
          <a:off x="2448282" y="226473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İÇİNDEKİLER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8633" y="246824"/>
        <a:ext cx="4091119" cy="376199"/>
      </dsp:txXfrm>
    </dsp:sp>
    <dsp:sp modelId="{ACE5D484-629A-438E-A489-5C86A968ACEA}">
      <dsp:nvSpPr>
        <dsp:cNvPr id="0" name=""/>
        <dsp:cNvSpPr/>
      </dsp:nvSpPr>
      <dsp:spPr>
        <a:xfrm>
          <a:off x="2448282" y="712127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VERİ TABANI SİSTEMLERİ</a:t>
          </a:r>
          <a:endParaRPr lang="tr-TR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8633" y="732478"/>
        <a:ext cx="4091119" cy="376199"/>
      </dsp:txXfrm>
    </dsp:sp>
    <dsp:sp modelId="{843188A1-18FC-4DBC-8EA2-40CCB7941006}">
      <dsp:nvSpPr>
        <dsp:cNvPr id="0" name=""/>
        <dsp:cNvSpPr/>
      </dsp:nvSpPr>
      <dsp:spPr>
        <a:xfrm>
          <a:off x="2448282" y="1197782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VERİ TABANI TEMELLERİ</a:t>
          </a:r>
          <a:endParaRPr lang="tr-TR" sz="1400" b="0" kern="1200" dirty="0"/>
        </a:p>
      </dsp:txBody>
      <dsp:txXfrm>
        <a:off x="2468633" y="1218133"/>
        <a:ext cx="4091119" cy="376199"/>
      </dsp:txXfrm>
    </dsp:sp>
    <dsp:sp modelId="{CAB429B7-F675-4663-977A-DD2612BED07E}">
      <dsp:nvSpPr>
        <dsp:cNvPr id="0" name=""/>
        <dsp:cNvSpPr/>
      </dsp:nvSpPr>
      <dsp:spPr>
        <a:xfrm>
          <a:off x="2448282" y="1683436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İLİŞKİSEL MODEL</a:t>
          </a:r>
        </a:p>
      </dsp:txBody>
      <dsp:txXfrm>
        <a:off x="2468633" y="1703787"/>
        <a:ext cx="4091119" cy="376199"/>
      </dsp:txXfrm>
    </dsp:sp>
    <dsp:sp modelId="{D62368AF-0BD8-45A1-9C1B-748AEC3BB4B5}">
      <dsp:nvSpPr>
        <dsp:cNvPr id="0" name=""/>
        <dsp:cNvSpPr/>
      </dsp:nvSpPr>
      <dsp:spPr>
        <a:xfrm>
          <a:off x="2448282" y="2169089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NESNEYE YÖNELİK VERİ TABANI SİSTEMLERİ</a:t>
          </a:r>
        </a:p>
      </dsp:txBody>
      <dsp:txXfrm>
        <a:off x="2468633" y="2189440"/>
        <a:ext cx="4091119" cy="376199"/>
      </dsp:txXfrm>
    </dsp:sp>
    <dsp:sp modelId="{104D8CEC-A0EE-4F65-B2C6-9E9FF1349561}">
      <dsp:nvSpPr>
        <dsp:cNvPr id="0" name=""/>
        <dsp:cNvSpPr/>
      </dsp:nvSpPr>
      <dsp:spPr>
        <a:xfrm>
          <a:off x="2448282" y="2654744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VERİ TABANININ BÜTÜNSELLİĞİNİ KORUMAK</a:t>
          </a:r>
        </a:p>
      </dsp:txBody>
      <dsp:txXfrm>
        <a:off x="2468633" y="2675095"/>
        <a:ext cx="4091119" cy="376199"/>
      </dsp:txXfrm>
    </dsp:sp>
    <dsp:sp modelId="{A960280E-6147-4563-B53C-599A4B2B5E3E}">
      <dsp:nvSpPr>
        <dsp:cNvPr id="0" name=""/>
        <dsp:cNvSpPr/>
      </dsp:nvSpPr>
      <dsp:spPr>
        <a:xfrm>
          <a:off x="2448282" y="3140398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GELENEKSEL DOSYA YAPILARI</a:t>
          </a:r>
          <a:endParaRPr lang="tr-TR" sz="1400" b="0" kern="1200" dirty="0"/>
        </a:p>
      </dsp:txBody>
      <dsp:txXfrm>
        <a:off x="2468633" y="3160749"/>
        <a:ext cx="4091119" cy="376199"/>
      </dsp:txXfrm>
    </dsp:sp>
    <dsp:sp modelId="{A489544D-CD56-48B2-8148-9D58A4736F5D}">
      <dsp:nvSpPr>
        <dsp:cNvPr id="0" name=""/>
        <dsp:cNvSpPr/>
      </dsp:nvSpPr>
      <dsp:spPr>
        <a:xfrm>
          <a:off x="2448282" y="3636672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/>
            <a:t>VERİ MADENCİLİĞİ</a:t>
          </a:r>
          <a:endParaRPr lang="tr-TR" sz="1400" b="0" kern="1200" dirty="0"/>
        </a:p>
      </dsp:txBody>
      <dsp:txXfrm>
        <a:off x="2468633" y="3657023"/>
        <a:ext cx="4091119" cy="376199"/>
      </dsp:txXfrm>
    </dsp:sp>
    <dsp:sp modelId="{89572444-16C7-47EC-A40E-31DC761D99E1}">
      <dsp:nvSpPr>
        <dsp:cNvPr id="0" name=""/>
        <dsp:cNvSpPr/>
      </dsp:nvSpPr>
      <dsp:spPr>
        <a:xfrm>
          <a:off x="2448282" y="4118974"/>
          <a:ext cx="4131821" cy="416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0" kern="1200" dirty="0" smtClean="0"/>
            <a:t>VERİ TABANI TEKNOLOJİSİNİN SOSYAL ETKİLERİ</a:t>
          </a:r>
          <a:endParaRPr lang="tr-TR" sz="1400" b="0" kern="1200" dirty="0"/>
        </a:p>
      </dsp:txBody>
      <dsp:txXfrm>
        <a:off x="2468633" y="4139325"/>
        <a:ext cx="4091119" cy="376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61240-F275-48A0-A438-25AF5AA868AD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D5314-851F-4D28-A405-A350AA74E1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6401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ADF8F-E397-472F-90DE-09C2209700C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816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925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6418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002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9225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8933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1374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0139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4497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208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6536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461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9730E-9652-4CF7-8DBB-68E3BF64CC93}" type="datetimeFigureOut">
              <a:rPr lang="tr-TR" smtClean="0"/>
              <a:t>5.02.2018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58952-D9E0-406C-91BB-FB347430CF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743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75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1470"/>
            <a:ext cx="4608512" cy="4829798"/>
          </a:xfrm>
        </p:spPr>
      </p:pic>
    </p:spTree>
    <p:extLst>
      <p:ext uri="{BB962C8B-B14F-4D97-AF65-F5344CB8AC3E}">
        <p14:creationId xmlns:p14="http://schemas.microsoft.com/office/powerpoint/2010/main" val="46839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5486"/>
            <a:ext cx="5602557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4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444609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İlişkisel Operasyonlar</a:t>
            </a:r>
          </a:p>
          <a:p>
            <a:pPr algn="just"/>
            <a:r>
              <a:rPr lang="tr-TR" sz="1600" dirty="0"/>
              <a:t>İlişkisel modelde verinin nasıl organize edilmesine dair temel </a:t>
            </a:r>
            <a:r>
              <a:rPr lang="tr-TR" sz="1600" dirty="0" smtClean="0"/>
              <a:t>bilgileriniz oluştuğuna </a:t>
            </a:r>
            <a:r>
              <a:rPr lang="tr-TR" sz="1600" dirty="0"/>
              <a:t>göre şimdi ilişkilerden oluşan veri tabanında bilginin nasıl </a:t>
            </a:r>
            <a:r>
              <a:rPr lang="tr-TR" sz="1600" dirty="0" smtClean="0"/>
              <a:t>çıkarıldığına bakalım</a:t>
            </a:r>
            <a:r>
              <a:rPr lang="tr-TR" sz="1600" dirty="0"/>
              <a:t>. </a:t>
            </a:r>
            <a:endParaRPr lang="tr-TR" sz="1600" dirty="0" smtClean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47614"/>
            <a:ext cx="5658791" cy="352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4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5486"/>
            <a:ext cx="6120680" cy="4601211"/>
          </a:xfrm>
        </p:spPr>
      </p:pic>
    </p:spTree>
    <p:extLst>
      <p:ext uri="{BB962C8B-B14F-4D97-AF65-F5344CB8AC3E}">
        <p14:creationId xmlns:p14="http://schemas.microsoft.com/office/powerpoint/2010/main" val="379269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7494"/>
            <a:ext cx="569336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4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579296" cy="720080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NESNEYE YÖNELİK VERİ TABANI SİSTEMLERİ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04990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Diğer bir veri tabanı modeli </a:t>
            </a:r>
            <a:r>
              <a:rPr lang="tr-TR" sz="1600" dirty="0" smtClean="0"/>
              <a:t>nesneye yönelik </a:t>
            </a:r>
            <a:r>
              <a:rPr lang="tr-TR" sz="1600" dirty="0"/>
              <a:t>paradigmaya dayanır. </a:t>
            </a:r>
            <a:r>
              <a:rPr lang="tr-TR" sz="1600" dirty="0" smtClean="0"/>
              <a:t>Bu yaklaşım nesneye yönelik </a:t>
            </a:r>
            <a:r>
              <a:rPr lang="tr-TR" sz="1600" dirty="0"/>
              <a:t>veri tabanı modelinin oraya çıkmasına </a:t>
            </a:r>
            <a:r>
              <a:rPr lang="tr-TR" sz="1600" dirty="0" smtClean="0"/>
              <a:t>sebep olur </a:t>
            </a:r>
            <a:r>
              <a:rPr lang="tr-TR" sz="1600" dirty="0"/>
              <a:t>ki burada nesneler birbirine bağlanarak ilişkilendirilir.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35645"/>
            <a:ext cx="4752528" cy="3350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604448" cy="648072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TABANININ BÜTÜNSELLİĞİNİ KORUMAK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48756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Kişisel kullanımlar için oluşturulmuş mevcut olan ucuz veri tabanı </a:t>
            </a:r>
            <a:r>
              <a:rPr lang="tr-TR" sz="1600" dirty="0" smtClean="0"/>
              <a:t>yönetim sistemleri göreceli </a:t>
            </a:r>
            <a:r>
              <a:rPr lang="tr-TR" sz="1600" dirty="0"/>
              <a:t>olarak basit sistemlerdir. Genelde tek bir amaçları </a:t>
            </a:r>
            <a:r>
              <a:rPr lang="tr-TR" sz="1600" dirty="0" smtClean="0"/>
              <a:t>vardır kullanıcıyı </a:t>
            </a:r>
            <a:r>
              <a:rPr lang="tr-TR" sz="1600" dirty="0"/>
              <a:t>veri </a:t>
            </a:r>
            <a:r>
              <a:rPr lang="tr-TR" sz="1600" dirty="0" smtClean="0"/>
              <a:t>tabanının </a:t>
            </a:r>
            <a:r>
              <a:rPr lang="tr-TR" sz="1600" dirty="0"/>
              <a:t>bilgisayarda nasıl oluşturulduğu </a:t>
            </a:r>
            <a:r>
              <a:rPr lang="tr-TR" sz="1600" dirty="0" smtClean="0"/>
              <a:t>konusundaki teknik </a:t>
            </a:r>
            <a:r>
              <a:rPr lang="tr-TR" sz="1600" dirty="0"/>
              <a:t>detaylardan arındırmak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Commit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/</a:t>
            </a:r>
            <a:r>
              <a:rPr lang="tr-TR" sz="1600" b="1" u="sng" dirty="0" err="1">
                <a:solidFill>
                  <a:schemeClr val="accent3">
                    <a:lumMod val="75000"/>
                  </a:schemeClr>
                </a:solidFill>
              </a:rPr>
              <a:t>Rollback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Protokolü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Bir işlemdeki tüm adımların </a:t>
            </a:r>
            <a:r>
              <a:rPr lang="tr-TR" sz="1600" dirty="0" err="1"/>
              <a:t>log</a:t>
            </a:r>
            <a:r>
              <a:rPr lang="tr-TR" sz="1600" dirty="0"/>
              <a:t> dosyasında kaydedilmesi anına </a:t>
            </a:r>
            <a:r>
              <a:rPr lang="tr-TR" sz="1600" b="1" dirty="0" err="1" smtClean="0"/>
              <a:t>commit</a:t>
            </a:r>
            <a:r>
              <a:rPr lang="tr-TR" sz="1600" b="1" dirty="0" smtClean="0"/>
              <a:t> </a:t>
            </a:r>
            <a:r>
              <a:rPr lang="tr-TR" sz="1600" dirty="0" smtClean="0"/>
              <a:t>(</a:t>
            </a:r>
            <a:r>
              <a:rPr lang="tr-TR" sz="1600" b="1" dirty="0" smtClean="0"/>
              <a:t>hazır</a:t>
            </a:r>
            <a:r>
              <a:rPr lang="tr-TR" sz="1600" dirty="0"/>
              <a:t>) </a:t>
            </a:r>
            <a:r>
              <a:rPr lang="tr-TR" sz="1600" b="1" dirty="0"/>
              <a:t>noktası </a:t>
            </a:r>
            <a:r>
              <a:rPr lang="tr-TR" sz="1600" dirty="0"/>
              <a:t>adı </a:t>
            </a:r>
            <a:r>
              <a:rPr lang="tr-TR" sz="1600" dirty="0" smtClean="0"/>
              <a:t>verilir. </a:t>
            </a:r>
            <a:r>
              <a:rPr lang="tr-TR" sz="1600" dirty="0" err="1" smtClean="0"/>
              <a:t>Log</a:t>
            </a:r>
            <a:r>
              <a:rPr lang="tr-TR" sz="1600" dirty="0" smtClean="0"/>
              <a:t> </a:t>
            </a:r>
            <a:r>
              <a:rPr lang="tr-TR" sz="1600" dirty="0"/>
              <a:t>dosyası geriye doğru kullanılır. </a:t>
            </a:r>
            <a:r>
              <a:rPr lang="tr-TR" sz="1600" dirty="0" smtClean="0"/>
              <a:t>Yani o </a:t>
            </a:r>
            <a:r>
              <a:rPr lang="tr-TR" sz="1600" dirty="0"/>
              <a:t>ana kadar yapılan işlem adımlarının geri alınması olayına </a:t>
            </a:r>
            <a:r>
              <a:rPr lang="tr-TR" sz="1600" b="1" dirty="0" err="1"/>
              <a:t>rollback</a:t>
            </a:r>
            <a:r>
              <a:rPr lang="tr-TR" sz="1600" b="1" dirty="0"/>
              <a:t> (geri </a:t>
            </a:r>
            <a:r>
              <a:rPr lang="tr-TR" sz="1600" b="1" dirty="0" smtClean="0"/>
              <a:t>al) </a:t>
            </a:r>
            <a:r>
              <a:rPr lang="tr-TR" sz="1600" dirty="0" smtClean="0"/>
              <a:t>adı </a:t>
            </a:r>
            <a:r>
              <a:rPr lang="tr-TR" sz="1600" dirty="0"/>
              <a:t>verilir</a:t>
            </a:r>
            <a:r>
              <a:rPr lang="tr-TR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876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331932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Kilitleme </a:t>
            </a:r>
          </a:p>
          <a:p>
            <a:pPr algn="just"/>
            <a:endParaRPr lang="tr-TR" sz="1600" b="1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Yanlış </a:t>
            </a:r>
            <a:r>
              <a:rPr lang="tr-TR" sz="1600" dirty="0"/>
              <a:t>özet problemi ve kayıp güncelleme problemi gibi anormal </a:t>
            </a:r>
            <a:r>
              <a:rPr lang="tr-TR" sz="1600" dirty="0" smtClean="0"/>
              <a:t>durumlara karşı </a:t>
            </a:r>
            <a:r>
              <a:rPr lang="tr-TR" sz="1600" dirty="0"/>
              <a:t>koruma sağlamak için bu düzenleyiciler bir </a:t>
            </a:r>
            <a:r>
              <a:rPr lang="tr-TR" sz="1600" b="1" dirty="0"/>
              <a:t>kilitleme </a:t>
            </a:r>
            <a:r>
              <a:rPr lang="tr-TR" sz="1600" b="1" dirty="0" smtClean="0"/>
              <a:t>protokolü </a:t>
            </a:r>
            <a:r>
              <a:rPr lang="tr-TR" sz="1600" dirty="0" smtClean="0"/>
              <a:t>(</a:t>
            </a:r>
            <a:r>
              <a:rPr lang="tr-TR" sz="1600" b="1" dirty="0" err="1" smtClean="0"/>
              <a:t>locking</a:t>
            </a:r>
            <a:r>
              <a:rPr lang="tr-TR" sz="1600" b="1" dirty="0" smtClean="0"/>
              <a:t> </a:t>
            </a:r>
            <a:r>
              <a:rPr lang="tr-TR" sz="1600" b="1" dirty="0" err="1"/>
              <a:t>protocol</a:t>
            </a:r>
            <a:r>
              <a:rPr lang="tr-TR" sz="1600" dirty="0"/>
              <a:t>) aracılığı ile çalışırlar.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Yani</a:t>
            </a:r>
            <a:r>
              <a:rPr lang="tr-TR" sz="1600" dirty="0"/>
              <a:t>, veri tabanı içerisinde </a:t>
            </a:r>
            <a:r>
              <a:rPr lang="tr-TR" sz="1600" dirty="0" smtClean="0"/>
              <a:t>bileşenlerin hangi </a:t>
            </a:r>
            <a:r>
              <a:rPr lang="tr-TR" sz="1600" dirty="0"/>
              <a:t>işlemler tarafından kullanıldığı kayıt altına alınır. İki türlü </a:t>
            </a:r>
            <a:r>
              <a:rPr lang="tr-TR" sz="1600" dirty="0" smtClean="0"/>
              <a:t>kilitleme mevcuttur </a:t>
            </a:r>
            <a:r>
              <a:rPr lang="tr-TR" sz="1600" dirty="0"/>
              <a:t>– </a:t>
            </a:r>
            <a:r>
              <a:rPr lang="tr-TR" sz="1600" b="1" dirty="0"/>
              <a:t>paylaşımlı kilitleme </a:t>
            </a:r>
            <a:r>
              <a:rPr lang="tr-TR" sz="1600" dirty="0"/>
              <a:t>ve </a:t>
            </a:r>
            <a:r>
              <a:rPr lang="tr-TR" sz="1600" b="1" dirty="0"/>
              <a:t>özel kilitleme</a:t>
            </a:r>
            <a:r>
              <a:rPr lang="tr-T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21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637579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GELENEKSEL DOSYA YAPILARI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547956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Bu yapılar, veri depolamanın </a:t>
            </a:r>
            <a:r>
              <a:rPr lang="es-ES" sz="1600" dirty="0" smtClean="0"/>
              <a:t>ve</a:t>
            </a:r>
            <a:r>
              <a:rPr lang="tr-TR" sz="1600" dirty="0" smtClean="0"/>
              <a:t> bilgi </a:t>
            </a:r>
            <a:r>
              <a:rPr lang="tr-TR" sz="1600" dirty="0"/>
              <a:t>edinme sistemlerinin tarihsel başlangıcını </a:t>
            </a:r>
            <a:r>
              <a:rPr lang="tr-TR" sz="1600" dirty="0" smtClean="0"/>
              <a:t>oluştururlar </a:t>
            </a:r>
            <a:r>
              <a:rPr lang="tr-TR" sz="1600" dirty="0"/>
              <a:t>ki bu </a:t>
            </a:r>
            <a:r>
              <a:rPr lang="tr-TR" sz="1600" dirty="0" smtClean="0"/>
              <a:t>yapılar zamanla </a:t>
            </a:r>
            <a:r>
              <a:rPr lang="tr-TR" sz="1600" dirty="0"/>
              <a:t>günümüz modern veri tabanı teknolojilerine </a:t>
            </a:r>
            <a:r>
              <a:rPr lang="tr-TR" sz="1600" dirty="0" err="1"/>
              <a:t>evrilmiştir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Ardışık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Dosyalar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b="1" dirty="0"/>
              <a:t>Ardışık bir dosya</a:t>
            </a:r>
            <a:r>
              <a:rPr lang="tr-TR" sz="1600" dirty="0"/>
              <a:t>; en başından en sonunda kadar seri şekilde </a:t>
            </a:r>
            <a:r>
              <a:rPr lang="tr-TR" sz="1600" dirty="0" smtClean="0"/>
              <a:t>erişilen, sanki </a:t>
            </a:r>
            <a:r>
              <a:rPr lang="tr-TR" sz="1600" dirty="0"/>
              <a:t>bilginin uzun bir satırdan oluştuğu izlenimi veren bir dosyadır.</a:t>
            </a:r>
          </a:p>
        </p:txBody>
      </p:sp>
    </p:spTree>
    <p:extLst>
      <p:ext uri="{BB962C8B-B14F-4D97-AF65-F5344CB8AC3E}">
        <p14:creationId xmlns:p14="http://schemas.microsoft.com/office/powerpoint/2010/main" val="42877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9542"/>
            <a:ext cx="763337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4038989076"/>
              </p:ext>
            </p:extLst>
          </p:nvPr>
        </p:nvGraphicFramePr>
        <p:xfrm>
          <a:off x="1259632" y="19548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35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7273E9C-8588-411A-8DF1-A26EF3D1D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7AA055-2F32-4B49-A121-F192D63D4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ACE5D484-629A-438E-A489-5C86A968A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843188A1-18FC-4DBC-8EA2-40CCB7941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AB429B7-F675-4663-977A-DD2612BED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62368AF-0BD8-45A1-9C1B-748AEC3B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104D8CEC-A0EE-4F65-B2C6-9E9FF1349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A960280E-6147-4563-B53C-599A4B2B5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A489544D-CD56-48B2-8148-9D58A4736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89572444-16C7-47EC-A40E-31DC761D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9502"/>
            <a:ext cx="7533653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1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085711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İndekslenmiş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Dosyalar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Ardışık dosyalar, verinin dosya içeriğinin saklandığı sıraya göre </a:t>
            </a:r>
            <a:r>
              <a:rPr lang="tr-TR" sz="1600" dirty="0" smtClean="0"/>
              <a:t>işlenmesinin gerektiği </a:t>
            </a:r>
            <a:r>
              <a:rPr lang="tr-TR" sz="1600" dirty="0"/>
              <a:t>durumlar için ideal bir depolamadır</a:t>
            </a:r>
            <a:r>
              <a:rPr lang="tr-TR" sz="1600" dirty="0" smtClean="0"/>
              <a:t>.</a:t>
            </a:r>
            <a:r>
              <a:rPr lang="tr-TR" sz="1600" dirty="0"/>
              <a:t> </a:t>
            </a:r>
            <a:endParaRPr lang="tr-TR" sz="1600" dirty="0" smtClean="0"/>
          </a:p>
          <a:p>
            <a:pPr algn="just"/>
            <a:endParaRPr lang="tr-TR" sz="1600" dirty="0"/>
          </a:p>
          <a:p>
            <a:pPr algn="just"/>
            <a:r>
              <a:rPr lang="tr-TR" sz="1600" dirty="0" smtClean="0"/>
              <a:t>Popüler </a:t>
            </a:r>
            <a:r>
              <a:rPr lang="tr-TR" sz="1600" dirty="0"/>
              <a:t>bir çözüm bir kitapta </a:t>
            </a:r>
            <a:r>
              <a:rPr lang="tr-TR" sz="1600" dirty="0" smtClean="0"/>
              <a:t>herhangi bir </a:t>
            </a:r>
            <a:r>
              <a:rPr lang="tr-TR" sz="1600" dirty="0"/>
              <a:t>konunun nerede olduğunu bulmaya yarayan indeksleme gibi </a:t>
            </a:r>
            <a:r>
              <a:rPr lang="tr-TR" sz="1600" dirty="0" smtClean="0"/>
              <a:t>bir indeksleme </a:t>
            </a:r>
            <a:r>
              <a:rPr lang="tr-TR" sz="1600" dirty="0"/>
              <a:t>sistemini kullanmaktır. Bu tür bir dosya sistemi </a:t>
            </a:r>
            <a:r>
              <a:rPr lang="tr-TR" sz="1600" b="1" dirty="0" smtClean="0"/>
              <a:t>indekslenmiş dosya </a:t>
            </a:r>
            <a:r>
              <a:rPr lang="tr-TR" sz="1600" dirty="0"/>
              <a:t>olarak </a:t>
            </a:r>
            <a:r>
              <a:rPr lang="tr-TR" sz="1600" dirty="0" smtClean="0"/>
              <a:t>isimlendirilir.</a:t>
            </a:r>
          </a:p>
        </p:txBody>
      </p:sp>
    </p:spTree>
    <p:extLst>
      <p:ext uri="{BB962C8B-B14F-4D97-AF65-F5344CB8AC3E}">
        <p14:creationId xmlns:p14="http://schemas.microsoft.com/office/powerpoint/2010/main" val="81325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411510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err="1" smtClean="0">
                <a:solidFill>
                  <a:schemeClr val="accent3">
                    <a:lumMod val="75000"/>
                  </a:schemeClr>
                </a:solidFill>
              </a:rPr>
              <a:t>Hash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 Dosyaları</a:t>
            </a:r>
          </a:p>
          <a:p>
            <a:pPr algn="just"/>
            <a:endParaRPr lang="tr-TR" sz="16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/>
              <a:t>İndeksleme göreceli olarak bir veri depolama yapısındaki içeriğe hızlı bir </a:t>
            </a:r>
            <a:r>
              <a:rPr lang="tr-TR" sz="1600" dirty="0" smtClean="0"/>
              <a:t>erişim olanağı </a:t>
            </a:r>
            <a:r>
              <a:rPr lang="tr-TR" sz="1600" dirty="0"/>
              <a:t>sunarken, bu işi indeksleme yönetimi pahasına göre </a:t>
            </a:r>
            <a:r>
              <a:rPr lang="tr-TR" sz="1600" dirty="0" smtClean="0"/>
              <a:t>gerçekleştirir. </a:t>
            </a:r>
            <a:r>
              <a:rPr lang="tr-TR" sz="1600" b="1" dirty="0" err="1" smtClean="0"/>
              <a:t>Hash</a:t>
            </a:r>
            <a:r>
              <a:rPr lang="tr-TR" sz="1600" dirty="0" err="1" smtClean="0"/>
              <a:t>’leme</a:t>
            </a:r>
            <a:r>
              <a:rPr lang="tr-TR" sz="1600" dirty="0" smtClean="0"/>
              <a:t> </a:t>
            </a:r>
            <a:r>
              <a:rPr lang="tr-TR" sz="1600" dirty="0"/>
              <a:t>bu tür bir maliyet gerektirmeden benzer bir erişim olanağı </a:t>
            </a:r>
            <a:r>
              <a:rPr lang="tr-TR" sz="1600" dirty="0" smtClean="0"/>
              <a:t>sağlayan bir </a:t>
            </a:r>
            <a:r>
              <a:rPr lang="tr-TR" sz="1600" dirty="0"/>
              <a:t>tekniktir.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51670"/>
            <a:ext cx="5328592" cy="27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11510"/>
            <a:ext cx="5832648" cy="407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2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712968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MADENCİLİĞİ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252954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Veri madenciliği, veriler içerisinde var olan örüntüleri keşfetmeye yarayan </a:t>
            </a:r>
            <a:r>
              <a:rPr lang="tr-TR" sz="1600" dirty="0" smtClean="0"/>
              <a:t>tekniklerden oluşan</a:t>
            </a:r>
            <a:r>
              <a:rPr lang="tr-TR" sz="1600" dirty="0"/>
              <a:t>, veri tabanı teknolojisi ile yakından ilgili olan ve hızla </a:t>
            </a:r>
            <a:r>
              <a:rPr lang="tr-TR" sz="1600" dirty="0" smtClean="0"/>
              <a:t>genişleyen bir </a:t>
            </a:r>
            <a:r>
              <a:rPr lang="tr-TR" sz="1600" dirty="0"/>
              <a:t>konudur</a:t>
            </a:r>
            <a:r>
              <a:rPr lang="tr-TR" sz="1600" dirty="0" smtClean="0"/>
              <a:t>. 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dirty="0" smtClean="0"/>
              <a:t>Veri </a:t>
            </a:r>
            <a:r>
              <a:rPr lang="tr-TR" sz="1600" dirty="0"/>
              <a:t>madenciliği sık güncellemeler gerektiren “</a:t>
            </a:r>
            <a:r>
              <a:rPr lang="tr-TR" sz="1600" dirty="0" smtClean="0"/>
              <a:t>çevrim içi</a:t>
            </a:r>
            <a:r>
              <a:rPr lang="tr-TR" sz="1600" dirty="0"/>
              <a:t>” </a:t>
            </a:r>
            <a:r>
              <a:rPr lang="tr-TR" sz="1600" dirty="0" err="1"/>
              <a:t>operasyonel</a:t>
            </a:r>
            <a:r>
              <a:rPr lang="tr-TR" sz="1600" dirty="0"/>
              <a:t> veri tabanlarından ziyade </a:t>
            </a:r>
            <a:r>
              <a:rPr lang="tr-TR" sz="1600" b="1" dirty="0"/>
              <a:t>veri ambarları </a:t>
            </a:r>
            <a:r>
              <a:rPr lang="tr-TR" sz="1600" dirty="0"/>
              <a:t>olarak </a:t>
            </a:r>
            <a:r>
              <a:rPr lang="tr-TR" sz="1600" dirty="0" smtClean="0"/>
              <a:t>adlandırılan statik </a:t>
            </a:r>
            <a:r>
              <a:rPr lang="tr-TR" sz="1600" dirty="0"/>
              <a:t>veri koleksiyonları üzerinde </a:t>
            </a:r>
            <a:r>
              <a:rPr lang="tr-TR" sz="1600" dirty="0" smtClean="0"/>
              <a:t>uygulanmaktadır.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Veri madenciliğinin en yaygın iki biçimi, </a:t>
            </a:r>
            <a:r>
              <a:rPr lang="tr-TR" sz="1600" b="1" dirty="0"/>
              <a:t>sınıf tanımlama </a:t>
            </a:r>
            <a:r>
              <a:rPr lang="tr-TR" sz="1600" dirty="0"/>
              <a:t>ve </a:t>
            </a:r>
            <a:r>
              <a:rPr lang="tr-TR" sz="1600" b="1" dirty="0"/>
              <a:t>sınıf </a:t>
            </a:r>
            <a:r>
              <a:rPr lang="tr-TR" sz="1600" b="1" dirty="0" smtClean="0"/>
              <a:t>ayrıklaştırma</a:t>
            </a:r>
            <a:r>
              <a:rPr lang="tr-TR" sz="1600" dirty="0" smtClean="0"/>
              <a:t>dır. Veri madenciliğinin formları;</a:t>
            </a:r>
            <a:endParaRPr lang="tr-TR" sz="1600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sz="1600" i="1" dirty="0" smtClean="0"/>
              <a:t>Kümeleme analizi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sz="1600" i="1" dirty="0" smtClean="0"/>
              <a:t>Birliktelik analizi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sz="1600" i="1" dirty="0"/>
              <a:t>Aykırı değer </a:t>
            </a:r>
            <a:r>
              <a:rPr lang="tr-TR" sz="1600" i="1" dirty="0" smtClean="0"/>
              <a:t>analizi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sz="1600" i="1" dirty="0" smtClean="0"/>
              <a:t>Sıralı </a:t>
            </a:r>
            <a:r>
              <a:rPr lang="tr-TR" sz="1600" i="1" dirty="0"/>
              <a:t>örüntü </a:t>
            </a:r>
            <a:r>
              <a:rPr lang="tr-TR" sz="1600" i="1" dirty="0" smtClean="0"/>
              <a:t>analizi</a:t>
            </a:r>
            <a:endParaRPr lang="tr-TR" sz="1600" i="1" dirty="0"/>
          </a:p>
        </p:txBody>
      </p:sp>
    </p:spTree>
    <p:extLst>
      <p:ext uri="{BB962C8B-B14F-4D97-AF65-F5344CB8AC3E}">
        <p14:creationId xmlns:p14="http://schemas.microsoft.com/office/powerpoint/2010/main" val="385787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11510"/>
            <a:ext cx="8291264" cy="648072"/>
          </a:xfrm>
        </p:spPr>
        <p:txBody>
          <a:bodyPr>
            <a:noAutofit/>
          </a:bodyPr>
          <a:lstStyle/>
          <a:p>
            <a:r>
              <a:rPr lang="fi-FI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TABANI TEKNOLOJİSİNİN SOSYAL ETKİLERİ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95536" y="1563638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dirty="0"/>
              <a:t>Veri tabanı teknolojisinin gelişmesi ile bir zamanlar gizemli kayıtlarda </a:t>
            </a:r>
            <a:r>
              <a:rPr lang="tr-TR" dirty="0" smtClean="0"/>
              <a:t>saklı olan bilgi erişilebilir </a:t>
            </a:r>
            <a:r>
              <a:rPr lang="tr-TR" dirty="0"/>
              <a:t>hale </a:t>
            </a:r>
            <a:r>
              <a:rPr lang="tr-TR" dirty="0" smtClean="0"/>
              <a:t>gelmiştir.</a:t>
            </a:r>
          </a:p>
          <a:p>
            <a:pPr algn="just"/>
            <a:endParaRPr lang="tr-TR" dirty="0"/>
          </a:p>
          <a:p>
            <a:pPr algn="just"/>
            <a:r>
              <a:rPr lang="tr-TR" dirty="0"/>
              <a:t>Teknoloji çok büyük miktarlarda </a:t>
            </a:r>
            <a:r>
              <a:rPr lang="tr-TR" dirty="0" smtClean="0"/>
              <a:t>verinin toplanmasını </a:t>
            </a:r>
            <a:r>
              <a:rPr lang="tr-TR" dirty="0"/>
              <a:t>kolaylaştırdı, farklı veri setlerinin birleştirilmesi veya </a:t>
            </a:r>
            <a:r>
              <a:rPr lang="tr-TR" dirty="0" smtClean="0"/>
              <a:t>karşılaştırılması yoluyla </a:t>
            </a:r>
            <a:r>
              <a:rPr lang="tr-TR" dirty="0"/>
              <a:t>normalde kapalı kalacak bilgilerin ortaya </a:t>
            </a:r>
            <a:r>
              <a:rPr lang="tr-TR" dirty="0" smtClean="0"/>
              <a:t>çıkmasına olanak </a:t>
            </a:r>
            <a:r>
              <a:rPr lang="tr-TR" dirty="0"/>
              <a:t>sağladı. Dallanmalar/</a:t>
            </a:r>
            <a:r>
              <a:rPr lang="tr-TR" dirty="0" err="1"/>
              <a:t>kırılımlar</a:t>
            </a:r>
            <a:r>
              <a:rPr lang="tr-TR" dirty="0"/>
              <a:t> pozitif ve negatif olarak çok </a:t>
            </a:r>
            <a:r>
              <a:rPr lang="tr-TR" dirty="0" smtClean="0"/>
              <a:t>büyüktür.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7133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83568" y="1419623"/>
            <a:ext cx="7772400" cy="1008112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BÖLÜM 9</a:t>
            </a:r>
            <a:endParaRPr lang="tr-TR" sz="54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097360" y="2211710"/>
            <a:ext cx="6944816" cy="720080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TABANI SİSTEMLERİ</a:t>
            </a:r>
            <a:endParaRPr lang="tr-TR" sz="44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09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568952" cy="72008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VERİ TABANI TEMELLERİ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347614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dirty="0"/>
              <a:t>Veri tabanı </a:t>
            </a:r>
            <a:r>
              <a:rPr lang="tr-TR" sz="1600" dirty="0"/>
              <a:t>terimi, veri seti içindeki ilişkiler aracılığı ile farklı </a:t>
            </a:r>
            <a:r>
              <a:rPr lang="tr-TR" sz="1600" dirty="0" smtClean="0"/>
              <a:t>perspektifte bilgiye erişebilme </a:t>
            </a:r>
            <a:r>
              <a:rPr lang="tr-TR" sz="1600" dirty="0"/>
              <a:t>anlamında çok boyutlu bir veri setini ifade etmektedir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Veri Tabanı Sistemlerinin Önemi</a:t>
            </a:r>
          </a:p>
          <a:p>
            <a:pPr algn="just"/>
            <a:r>
              <a:rPr lang="tr-TR" sz="1600" dirty="0"/>
              <a:t>Tarihsel olarak, hesaplama araçları bilgi yönetimi alanında daha geniş </a:t>
            </a:r>
            <a:r>
              <a:rPr lang="tr-TR" sz="1600" dirty="0" smtClean="0"/>
              <a:t>kullanım şekilleri </a:t>
            </a:r>
            <a:r>
              <a:rPr lang="tr-TR" sz="1600" dirty="0"/>
              <a:t>buldukça her bir uygulama kendisine ait veri seti ile birlikte farklı </a:t>
            </a:r>
            <a:r>
              <a:rPr lang="tr-TR" sz="1600" dirty="0" smtClean="0"/>
              <a:t>bir sistem </a:t>
            </a:r>
            <a:r>
              <a:rPr lang="tr-TR" sz="1600" dirty="0"/>
              <a:t>olarak kodlanmıştır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dirty="0"/>
              <a:t>veri tabanı sistemleri dünya sathına yayılmış bilgisayar </a:t>
            </a:r>
            <a:r>
              <a:rPr lang="tr-TR" sz="1600" dirty="0" smtClean="0"/>
              <a:t>ağ sistemi</a:t>
            </a:r>
            <a:r>
              <a:rPr lang="tr-TR" sz="1600" dirty="0"/>
              <a:t>, yani kısaca </a:t>
            </a:r>
            <a:r>
              <a:rPr lang="tr-TR" sz="1600" b="1" i="1" dirty="0"/>
              <a:t>www</a:t>
            </a:r>
            <a:r>
              <a:rPr lang="tr-TR" sz="1600" dirty="0"/>
              <a:t> diye adlandırılan sistem, üzerinde barındırılan </a:t>
            </a:r>
            <a:r>
              <a:rPr lang="tr-TR" sz="1600" dirty="0" smtClean="0"/>
              <a:t>çok sayıdaki </a:t>
            </a:r>
            <a:r>
              <a:rPr lang="tr-TR" sz="1600" dirty="0"/>
              <a:t>popüler internet sitelerinin altyapısını oluşturmaktadır.</a:t>
            </a:r>
          </a:p>
        </p:txBody>
      </p:sp>
    </p:spTree>
    <p:extLst>
      <p:ext uri="{BB962C8B-B14F-4D97-AF65-F5344CB8AC3E}">
        <p14:creationId xmlns:p14="http://schemas.microsoft.com/office/powerpoint/2010/main" val="46448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3478"/>
            <a:ext cx="4320480" cy="488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3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275606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Şemaların Önemi</a:t>
            </a:r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Farklı </a:t>
            </a:r>
            <a:r>
              <a:rPr lang="tr-TR" sz="1600" dirty="0"/>
              <a:t>kullanıcılara veri tabanındaki bilgilere değişik düzeylerde </a:t>
            </a:r>
            <a:r>
              <a:rPr lang="tr-TR" sz="1600" dirty="0" smtClean="0"/>
              <a:t>erişim izni verebilme veri tabanlarından sıklıkla şema veya alt şemaların kullanımına bağlıdır</a:t>
            </a:r>
            <a:r>
              <a:rPr lang="tr-TR" sz="1600" dirty="0"/>
              <a:t>. </a:t>
            </a:r>
            <a:r>
              <a:rPr lang="tr-TR" sz="1600" b="1" dirty="0"/>
              <a:t>Şema</a:t>
            </a:r>
            <a:r>
              <a:rPr lang="tr-TR" sz="1600" dirty="0"/>
              <a:t>, veri tabanı yazılımı tarafından kullanılan </a:t>
            </a:r>
            <a:r>
              <a:rPr lang="tr-TR" sz="1600" dirty="0" smtClean="0"/>
              <a:t>toplam veri </a:t>
            </a:r>
            <a:r>
              <a:rPr lang="tr-TR" sz="1600" dirty="0"/>
              <a:t>tabanı yapısının şematik olarak ifade edilmesidir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Veri Tabanı Yönetim Sistemleri</a:t>
            </a:r>
          </a:p>
          <a:p>
            <a:pPr algn="just"/>
            <a:r>
              <a:rPr lang="tr-TR" sz="1600" dirty="0"/>
              <a:t>Tipik bir veri tabanı uygulaması çok katmanlı bir yazılımdan oluşur</a:t>
            </a:r>
            <a:r>
              <a:rPr lang="tr-TR" sz="1600" dirty="0" smtClean="0"/>
              <a:t>. </a:t>
            </a:r>
            <a:r>
              <a:rPr lang="tr-TR" sz="1600" dirty="0"/>
              <a:t>Biz bunu iki ana katman ile </a:t>
            </a:r>
            <a:r>
              <a:rPr lang="tr-TR" sz="1600" dirty="0" smtClean="0"/>
              <a:t>gruplayacağız</a:t>
            </a:r>
            <a:r>
              <a:rPr lang="tr-TR" sz="1600" dirty="0"/>
              <a:t>: uygulama katmanı ve bir </a:t>
            </a:r>
            <a:r>
              <a:rPr lang="tr-TR" sz="1600" dirty="0" smtClean="0"/>
              <a:t>veri tabanı </a:t>
            </a:r>
            <a:r>
              <a:rPr lang="tr-TR" sz="1600" dirty="0"/>
              <a:t>yönetim </a:t>
            </a:r>
            <a:r>
              <a:rPr lang="tr-TR" sz="1600" dirty="0" smtClean="0"/>
              <a:t>katmanı.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33650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43558"/>
            <a:ext cx="749806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2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05958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Veri </a:t>
            </a:r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Tabanı </a:t>
            </a:r>
            <a:r>
              <a:rPr lang="tr-TR" sz="1600" b="1" u="sng" dirty="0" smtClean="0">
                <a:solidFill>
                  <a:schemeClr val="accent3">
                    <a:lumMod val="75000"/>
                  </a:schemeClr>
                </a:solidFill>
              </a:rPr>
              <a:t>Modelleri</a:t>
            </a:r>
          </a:p>
          <a:p>
            <a:pPr algn="just"/>
            <a:endParaRPr lang="tr-TR" sz="1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tr-TR" sz="1600" dirty="0" smtClean="0"/>
              <a:t>VTYS </a:t>
            </a:r>
            <a:r>
              <a:rPr lang="tr-TR" sz="1600" dirty="0"/>
              <a:t>kullanıcıya </a:t>
            </a:r>
            <a:r>
              <a:rPr lang="tr-TR" sz="1600" dirty="0" smtClean="0"/>
              <a:t>bu görüntüye</a:t>
            </a:r>
            <a:r>
              <a:rPr lang="tr-TR" sz="1600" dirty="0"/>
              <a:t>, yani verilerin içeride satır ve sütunlar halinde saklandığı </a:t>
            </a:r>
            <a:r>
              <a:rPr lang="tr-TR" sz="1600" dirty="0" smtClean="0"/>
              <a:t>izlenimine, göre </a:t>
            </a:r>
            <a:r>
              <a:rPr lang="tr-TR" sz="1600" dirty="0"/>
              <a:t>kodlama yapmasına olanak sağlayan araçları ve kullanıcının bu </a:t>
            </a:r>
            <a:r>
              <a:rPr lang="tr-TR" sz="1600" dirty="0" smtClean="0"/>
              <a:t>kodlarını VTYS </a:t>
            </a:r>
            <a:r>
              <a:rPr lang="tr-TR" sz="1600" dirty="0"/>
              <a:t>içerisinde verilerin gerçekte saklanmış haline dönüştüren araçları </a:t>
            </a:r>
            <a:r>
              <a:rPr lang="tr-TR" sz="1600" dirty="0" smtClean="0"/>
              <a:t>barındırırlar. Veri </a:t>
            </a:r>
            <a:r>
              <a:rPr lang="tr-TR" sz="1600" dirty="0"/>
              <a:t>tabanın bu şekildeki görünümüne </a:t>
            </a:r>
            <a:r>
              <a:rPr lang="tr-TR" sz="1600" b="1" dirty="0"/>
              <a:t>veri tabanı modeli </a:t>
            </a:r>
            <a:r>
              <a:rPr lang="tr-TR" sz="1600" dirty="0"/>
              <a:t>adı verilir.</a:t>
            </a:r>
          </a:p>
        </p:txBody>
      </p:sp>
    </p:spTree>
    <p:extLst>
      <p:ext uri="{BB962C8B-B14F-4D97-AF65-F5344CB8AC3E}">
        <p14:creationId xmlns:p14="http://schemas.microsoft.com/office/powerpoint/2010/main" val="346136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709587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İLİŞKİSEL MODEL</a:t>
            </a:r>
            <a:endParaRPr lang="tr-TR" sz="3200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5536" y="1059582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dirty="0"/>
              <a:t>Bu model </a:t>
            </a:r>
            <a:r>
              <a:rPr lang="tr-TR" sz="1600" dirty="0" smtClean="0"/>
              <a:t>verinin, adına </a:t>
            </a:r>
            <a:r>
              <a:rPr lang="tr-TR" sz="1600" b="1" dirty="0"/>
              <a:t>ilişkiler </a:t>
            </a:r>
            <a:r>
              <a:rPr lang="tr-TR" sz="1600" dirty="0"/>
              <a:t>denilen dikdörtgen tablolar halinde kaydedildiğini tasvir </a:t>
            </a:r>
            <a:r>
              <a:rPr lang="tr-TR" sz="1600" dirty="0" smtClean="0"/>
              <a:t>eder. Bu </a:t>
            </a:r>
            <a:r>
              <a:rPr lang="tr-TR" sz="1600" dirty="0"/>
              <a:t>bir hesap programındaki hesap tablosuna benzer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/>
          </a:p>
          <a:p>
            <a:pPr algn="just"/>
            <a:r>
              <a:rPr lang="tr-TR" sz="1600" b="1" u="sng" dirty="0">
                <a:solidFill>
                  <a:schemeClr val="accent3">
                    <a:lumMod val="75000"/>
                  </a:schemeClr>
                </a:solidFill>
              </a:rPr>
              <a:t>İlişkisel Tasarım Konuları</a:t>
            </a:r>
          </a:p>
          <a:p>
            <a:pPr algn="just"/>
            <a:r>
              <a:rPr lang="tr-TR" sz="1600" dirty="0"/>
              <a:t>Bir ilişkisel veri tabanı tasarlamanın en can alıcı noktası veri tabanını </a:t>
            </a:r>
            <a:r>
              <a:rPr lang="tr-TR" sz="1600" dirty="0" smtClean="0"/>
              <a:t>oluşturan ilişkileri </a:t>
            </a:r>
            <a:r>
              <a:rPr lang="tr-TR" sz="1600" dirty="0"/>
              <a:t>tasarlamaktır.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99742"/>
            <a:ext cx="607794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736</Words>
  <Application>Microsoft Office PowerPoint</Application>
  <PresentationFormat>Ekran Gösterisi (16:9)</PresentationFormat>
  <Paragraphs>75</Paragraphs>
  <Slides>25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8" baseType="lpstr">
      <vt:lpstr>Arial</vt:lpstr>
      <vt:lpstr>Calibri</vt:lpstr>
      <vt:lpstr>Ofis Teması</vt:lpstr>
      <vt:lpstr>PowerPoint Sunusu</vt:lpstr>
      <vt:lpstr>PowerPoint Sunusu</vt:lpstr>
      <vt:lpstr>BÖLÜM 9</vt:lpstr>
      <vt:lpstr>VERİ TABANI TEMELLERİ</vt:lpstr>
      <vt:lpstr>PowerPoint Sunusu</vt:lpstr>
      <vt:lpstr>PowerPoint Sunusu</vt:lpstr>
      <vt:lpstr>PowerPoint Sunusu</vt:lpstr>
      <vt:lpstr>PowerPoint Sunusu</vt:lpstr>
      <vt:lpstr>İLİŞKİSEL MODEL</vt:lpstr>
      <vt:lpstr>PowerPoint Sunusu</vt:lpstr>
      <vt:lpstr>PowerPoint Sunusu</vt:lpstr>
      <vt:lpstr>PowerPoint Sunusu</vt:lpstr>
      <vt:lpstr>PowerPoint Sunusu</vt:lpstr>
      <vt:lpstr>PowerPoint Sunusu</vt:lpstr>
      <vt:lpstr>NESNEYE YÖNELİK VERİ TABANI SİSTEMLERİ</vt:lpstr>
      <vt:lpstr>VERİ TABANININ BÜTÜNSELLİĞİNİ KORUMAK</vt:lpstr>
      <vt:lpstr>PowerPoint Sunusu</vt:lpstr>
      <vt:lpstr>GELENEKSEL DOSYA YAPILARI</vt:lpstr>
      <vt:lpstr>PowerPoint Sunusu</vt:lpstr>
      <vt:lpstr>PowerPoint Sunusu</vt:lpstr>
      <vt:lpstr>PowerPoint Sunusu</vt:lpstr>
      <vt:lpstr>PowerPoint Sunusu</vt:lpstr>
      <vt:lpstr>PowerPoint Sunusu</vt:lpstr>
      <vt:lpstr>VERİ MADENCİLİĞİ</vt:lpstr>
      <vt:lpstr>VERİ TABANI TEKNOLOJİSİNİN SOSYAL ETKİLERİ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onur</dc:creator>
  <cp:lastModifiedBy>ronaldinho424</cp:lastModifiedBy>
  <cp:revision>31</cp:revision>
  <dcterms:created xsi:type="dcterms:W3CDTF">2018-02-03T19:44:49Z</dcterms:created>
  <dcterms:modified xsi:type="dcterms:W3CDTF">2018-02-05T14:17:11Z</dcterms:modified>
</cp:coreProperties>
</file>